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318" r:id="rId20"/>
    <p:sldId id="275" r:id="rId21"/>
    <p:sldId id="319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317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323" r:id="rId46"/>
    <p:sldId id="324" r:id="rId47"/>
    <p:sldId id="298" r:id="rId48"/>
    <p:sldId id="299" r:id="rId49"/>
    <p:sldId id="300" r:id="rId50"/>
    <p:sldId id="301" r:id="rId51"/>
    <p:sldId id="302" r:id="rId52"/>
    <p:sldId id="321" r:id="rId53"/>
    <p:sldId id="322" r:id="rId54"/>
    <p:sldId id="320" r:id="rId55"/>
    <p:sldId id="303" r:id="rId56"/>
    <p:sldId id="304" r:id="rId57"/>
    <p:sldId id="305" r:id="rId58"/>
    <p:sldId id="306" r:id="rId59"/>
    <p:sldId id="307" r:id="rId60"/>
    <p:sldId id="308" r:id="rId61"/>
    <p:sldId id="316" r:id="rId62"/>
    <p:sldId id="325" r:id="rId63"/>
    <p:sldId id="309" r:id="rId64"/>
    <p:sldId id="310" r:id="rId65"/>
    <p:sldId id="311" r:id="rId66"/>
    <p:sldId id="312" r:id="rId67"/>
    <p:sldId id="313" r:id="rId68"/>
    <p:sldId id="314" r:id="rId69"/>
    <p:sldId id="315" r:id="rId70"/>
  </p:sldIdLst>
  <p:sldSz cx="9144000" cy="6858000" type="screen4x3"/>
  <p:notesSz cx="9144000" cy="6858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D0A467-E9F9-42EC-BA60-36B82F131949}" v="99" dt="2019-07-28T16:59:51.757"/>
    <p1510:client id="{A55DF07C-0EDB-46F0-91CB-DEE68CE1CCC1}" v="1215" dt="2019-07-29T06:02:13.006"/>
    <p1510:client id="{D3A3E38D-5171-4685-AD9B-D9126B32AA70}" v="35" dt="2019-07-29T02:59:12.975"/>
    <p1510:client id="{ECD58EE9-7CD3-4109-B7A0-1543FBF2A5AA}" v="36" dt="2019-07-28T14:53:27.126"/>
    <p1510:client id="{F6D3F180-3AB9-46ED-A63E-D9CD2C0BBC6A}" v="1" dt="2019-07-28T14:54:12.706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來賓使用者" providerId="Windows Live" clId="Web-{94D0A467-E9F9-42EC-BA60-36B82F131949}"/>
    <pc:docChg chg="addSld delSld modSld">
      <pc:chgData name="來賓使用者" userId="" providerId="Windows Live" clId="Web-{94D0A467-E9F9-42EC-BA60-36B82F131949}" dt="2019-07-28T16:59:51.757" v="113" actId="1076"/>
      <pc:docMkLst>
        <pc:docMk/>
      </pc:docMkLst>
      <pc:sldChg chg="addSp modSp">
        <pc:chgData name="來賓使用者" userId="" providerId="Windows Live" clId="Web-{94D0A467-E9F9-42EC-BA60-36B82F131949}" dt="2019-07-28T16:59:51.757" v="113" actId="1076"/>
        <pc:sldMkLst>
          <pc:docMk/>
          <pc:sldMk cId="0" sldId="274"/>
        </pc:sldMkLst>
        <pc:spChg chg="mod">
          <ac:chgData name="來賓使用者" userId="" providerId="Windows Live" clId="Web-{94D0A467-E9F9-42EC-BA60-36B82F131949}" dt="2019-07-28T16:59:43.788" v="110" actId="1076"/>
          <ac:spMkLst>
            <pc:docMk/>
            <pc:sldMk cId="0" sldId="274"/>
            <ac:spMk id="10" creationId="{00000000-0000-0000-0000-000000000000}"/>
          </ac:spMkLst>
        </pc:spChg>
        <pc:picChg chg="add mod">
          <ac:chgData name="來賓使用者" userId="" providerId="Windows Live" clId="Web-{94D0A467-E9F9-42EC-BA60-36B82F131949}" dt="2019-07-28T16:59:51.757" v="113" actId="1076"/>
          <ac:picMkLst>
            <pc:docMk/>
            <pc:sldMk cId="0" sldId="274"/>
            <ac:picMk id="14" creationId="{AC06E67F-AA30-456D-AEC7-2C7786A21856}"/>
          </ac:picMkLst>
        </pc:picChg>
      </pc:sldChg>
      <pc:sldChg chg="new del">
        <pc:chgData name="來賓使用者" userId="" providerId="Windows Live" clId="Web-{94D0A467-E9F9-42EC-BA60-36B82F131949}" dt="2019-07-28T16:00:45.086" v="1"/>
        <pc:sldMkLst>
          <pc:docMk/>
          <pc:sldMk cId="194021405" sldId="317"/>
        </pc:sldMkLst>
      </pc:sldChg>
      <pc:sldChg chg="addSp modSp new">
        <pc:chgData name="來賓使用者" userId="" providerId="Windows Live" clId="Web-{94D0A467-E9F9-42EC-BA60-36B82F131949}" dt="2019-07-28T16:02:32.805" v="45" actId="1076"/>
        <pc:sldMkLst>
          <pc:docMk/>
          <pc:sldMk cId="1601858260" sldId="317"/>
        </pc:sldMkLst>
        <pc:spChg chg="mod">
          <ac:chgData name="來賓使用者" userId="" providerId="Windows Live" clId="Web-{94D0A467-E9F9-42EC-BA60-36B82F131949}" dt="2019-07-28T16:01:08.117" v="37" actId="20577"/>
          <ac:spMkLst>
            <pc:docMk/>
            <pc:sldMk cId="1601858260" sldId="317"/>
            <ac:spMk id="2" creationId="{B99F9A70-8852-4098-9A73-49203C93B0B5}"/>
          </ac:spMkLst>
        </pc:spChg>
        <pc:picChg chg="add mod">
          <ac:chgData name="來賓使用者" userId="" providerId="Windows Live" clId="Web-{94D0A467-E9F9-42EC-BA60-36B82F131949}" dt="2019-07-28T16:02:32.805" v="45" actId="1076"/>
          <ac:picMkLst>
            <pc:docMk/>
            <pc:sldMk cId="1601858260" sldId="317"/>
            <ac:picMk id="3" creationId="{7705C84C-1D7C-421E-B3D0-F67A87D0808B}"/>
          </ac:picMkLst>
        </pc:picChg>
      </pc:sldChg>
      <pc:sldChg chg="addSp modSp new">
        <pc:chgData name="來賓使用者" userId="" providerId="Windows Live" clId="Web-{94D0A467-E9F9-42EC-BA60-36B82F131949}" dt="2019-07-28T16:21:33.749" v="102" actId="1076"/>
        <pc:sldMkLst>
          <pc:docMk/>
          <pc:sldMk cId="546829086" sldId="318"/>
        </pc:sldMkLst>
        <pc:spChg chg="mod">
          <ac:chgData name="來賓使用者" userId="" providerId="Windows Live" clId="Web-{94D0A467-E9F9-42EC-BA60-36B82F131949}" dt="2019-07-28T16:16:35.654" v="49" actId="20577"/>
          <ac:spMkLst>
            <pc:docMk/>
            <pc:sldMk cId="546829086" sldId="318"/>
            <ac:spMk id="2" creationId="{F766F023-31E2-43C7-B3D7-9E2CB74191A9}"/>
          </ac:spMkLst>
        </pc:spChg>
        <pc:picChg chg="add mod">
          <ac:chgData name="來賓使用者" userId="" providerId="Windows Live" clId="Web-{94D0A467-E9F9-42EC-BA60-36B82F131949}" dt="2019-07-28T16:20:58.171" v="95" actId="1076"/>
          <ac:picMkLst>
            <pc:docMk/>
            <pc:sldMk cId="546829086" sldId="318"/>
            <ac:picMk id="3" creationId="{4466798C-BAA3-46E5-80CE-014FBDDA3FE6}"/>
          </ac:picMkLst>
        </pc:picChg>
        <pc:picChg chg="add mod">
          <ac:chgData name="來賓使用者" userId="" providerId="Windows Live" clId="Web-{94D0A467-E9F9-42EC-BA60-36B82F131949}" dt="2019-07-28T16:21:14.030" v="99" actId="1076"/>
          <ac:picMkLst>
            <pc:docMk/>
            <pc:sldMk cId="546829086" sldId="318"/>
            <ac:picMk id="5" creationId="{B2121C54-12B9-4437-8205-99E51E64055F}"/>
          </ac:picMkLst>
        </pc:picChg>
        <pc:picChg chg="add mod">
          <ac:chgData name="來賓使用者" userId="" providerId="Windows Live" clId="Web-{94D0A467-E9F9-42EC-BA60-36B82F131949}" dt="2019-07-28T16:21:08.139" v="98" actId="1076"/>
          <ac:picMkLst>
            <pc:docMk/>
            <pc:sldMk cId="546829086" sldId="318"/>
            <ac:picMk id="7" creationId="{7C1BF242-4F41-457E-90B2-81B90EF61C25}"/>
          </ac:picMkLst>
        </pc:picChg>
        <pc:picChg chg="add mod">
          <ac:chgData name="來賓使用者" userId="" providerId="Windows Live" clId="Web-{94D0A467-E9F9-42EC-BA60-36B82F131949}" dt="2019-07-28T16:21:33.749" v="102" actId="1076"/>
          <ac:picMkLst>
            <pc:docMk/>
            <pc:sldMk cId="546829086" sldId="318"/>
            <ac:picMk id="9" creationId="{AE218D08-977D-43F0-A6C8-696C94786BBB}"/>
          </ac:picMkLst>
        </pc:picChg>
      </pc:sldChg>
      <pc:sldChg chg="addSp modSp new del">
        <pc:chgData name="來賓使用者" userId="" providerId="Windows Live" clId="Web-{94D0A467-E9F9-42EC-BA60-36B82F131949}" dt="2019-07-28T16:19:15.608" v="73"/>
        <pc:sldMkLst>
          <pc:docMk/>
          <pc:sldMk cId="2705252400" sldId="319"/>
        </pc:sldMkLst>
        <pc:picChg chg="add mod">
          <ac:chgData name="來賓使用者" userId="" providerId="Windows Live" clId="Web-{94D0A467-E9F9-42EC-BA60-36B82F131949}" dt="2019-07-28T16:18:40.873" v="71" actId="14100"/>
          <ac:picMkLst>
            <pc:docMk/>
            <pc:sldMk cId="2705252400" sldId="319"/>
            <ac:picMk id="3" creationId="{0C15EC19-A4A3-4E46-95E4-D969E6DF62C9}"/>
          </ac:picMkLst>
        </pc:picChg>
      </pc:sldChg>
      <pc:sldChg chg="new del">
        <pc:chgData name="來賓使用者" userId="" providerId="Windows Live" clId="Web-{94D0A467-E9F9-42EC-BA60-36B82F131949}" dt="2019-07-28T16:19:17.545" v="74"/>
        <pc:sldMkLst>
          <pc:docMk/>
          <pc:sldMk cId="122855624" sldId="320"/>
        </pc:sldMkLst>
      </pc:sldChg>
    </pc:docChg>
  </pc:docChgLst>
  <pc:docChgLst>
    <pc:chgData name="來賓使用者" providerId="Windows Live" clId="Web-{F6D3F180-3AB9-46ED-A63E-D9CD2C0BBC6A}"/>
    <pc:docChg chg="addSld delSld modSld">
      <pc:chgData name="來賓使用者" userId="" providerId="Windows Live" clId="Web-{F6D3F180-3AB9-46ED-A63E-D9CD2C0BBC6A}" dt="2019-07-28T18:08:21.299" v="34"/>
      <pc:docMkLst>
        <pc:docMk/>
      </pc:docMkLst>
      <pc:sldChg chg="modSp">
        <pc:chgData name="來賓使用者" userId="" providerId="Windows Live" clId="Web-{F6D3F180-3AB9-46ED-A63E-D9CD2C0BBC6A}" dt="2019-07-28T14:54:12.706" v="0"/>
        <pc:sldMkLst>
          <pc:docMk/>
          <pc:sldMk cId="0" sldId="307"/>
        </pc:sldMkLst>
        <pc:spChg chg="mod">
          <ac:chgData name="來賓使用者" userId="" providerId="Windows Live" clId="Web-{F6D3F180-3AB9-46ED-A63E-D9CD2C0BBC6A}" dt="2019-07-28T14:54:12.706" v="0"/>
          <ac:spMkLst>
            <pc:docMk/>
            <pc:sldMk cId="0" sldId="307"/>
            <ac:spMk id="13" creationId="{A6EA2DEE-5BA6-46F6-B303-5D90E57F26F1}"/>
          </ac:spMkLst>
        </pc:spChg>
      </pc:sldChg>
      <pc:sldChg chg="addSp delSp addAnim delAnim modAnim">
        <pc:chgData name="來賓使用者" userId="" providerId="Windows Live" clId="Web-{F6D3F180-3AB9-46ED-A63E-D9CD2C0BBC6A}" dt="2019-07-28T15:15:21.949" v="25"/>
        <pc:sldMkLst>
          <pc:docMk/>
          <pc:sldMk cId="0" sldId="308"/>
        </pc:sldMkLst>
        <pc:picChg chg="add del">
          <ac:chgData name="來賓使用者" userId="" providerId="Windows Live" clId="Web-{F6D3F180-3AB9-46ED-A63E-D9CD2C0BBC6A}" dt="2019-07-28T15:12:55.474" v="4"/>
          <ac:picMkLst>
            <pc:docMk/>
            <pc:sldMk cId="0" sldId="308"/>
            <ac:picMk id="13" creationId="{EED18B0A-DDAE-4927-AADC-B81144818CC4}"/>
          </ac:picMkLst>
        </pc:picChg>
      </pc:sldChg>
      <pc:sldChg chg="mod modShow">
        <pc:chgData name="來賓使用者" userId="" providerId="Windows Live" clId="Web-{F6D3F180-3AB9-46ED-A63E-D9CD2C0BBC6A}" dt="2019-07-28T18:08:21.299" v="34"/>
        <pc:sldMkLst>
          <pc:docMk/>
          <pc:sldMk cId="0" sldId="311"/>
        </pc:sldMkLst>
      </pc:sldChg>
      <pc:sldChg chg="mod modShow">
        <pc:chgData name="來賓使用者" userId="" providerId="Windows Live" clId="Web-{F6D3F180-3AB9-46ED-A63E-D9CD2C0BBC6A}" dt="2019-07-28T18:08:16.080" v="33"/>
        <pc:sldMkLst>
          <pc:docMk/>
          <pc:sldMk cId="0" sldId="312"/>
        </pc:sldMkLst>
      </pc:sldChg>
      <pc:sldChg chg="mod modShow">
        <pc:chgData name="來賓使用者" userId="" providerId="Windows Live" clId="Web-{F6D3F180-3AB9-46ED-A63E-D9CD2C0BBC6A}" dt="2019-07-28T15:17:47.876" v="32"/>
        <pc:sldMkLst>
          <pc:docMk/>
          <pc:sldMk cId="0" sldId="313"/>
        </pc:sldMkLst>
      </pc:sldChg>
      <pc:sldChg chg="add del mod modShow">
        <pc:chgData name="來賓使用者" userId="" providerId="Windows Live" clId="Web-{F6D3F180-3AB9-46ED-A63E-D9CD2C0BBC6A}" dt="2019-07-28T15:17:24.844" v="30"/>
        <pc:sldMkLst>
          <pc:docMk/>
          <pc:sldMk cId="0" sldId="314"/>
        </pc:sldMkLst>
      </pc:sldChg>
      <pc:sldChg chg="add del mod modShow">
        <pc:chgData name="來賓使用者" userId="" providerId="Windows Live" clId="Web-{F6D3F180-3AB9-46ED-A63E-D9CD2C0BBC6A}" dt="2019-07-28T15:17:29.266" v="31"/>
        <pc:sldMkLst>
          <pc:docMk/>
          <pc:sldMk cId="0" sldId="315"/>
        </pc:sldMkLst>
      </pc:sldChg>
      <pc:sldChg chg="delSp add replId delAnim">
        <pc:chgData name="來賓使用者" userId="" providerId="Windows Live" clId="Web-{F6D3F180-3AB9-46ED-A63E-D9CD2C0BBC6A}" dt="2019-07-28T15:15:10.511" v="23"/>
        <pc:sldMkLst>
          <pc:docMk/>
          <pc:sldMk cId="615354812" sldId="316"/>
        </pc:sldMkLst>
        <pc:picChg chg="del">
          <ac:chgData name="來賓使用者" userId="" providerId="Windows Live" clId="Web-{F6D3F180-3AB9-46ED-A63E-D9CD2C0BBC6A}" dt="2019-07-28T15:15:10.511" v="23"/>
          <ac:picMkLst>
            <pc:docMk/>
            <pc:sldMk cId="615354812" sldId="316"/>
            <ac:picMk id="13" creationId="{EED18B0A-DDAE-4927-AADC-B81144818CC4}"/>
          </ac:picMkLst>
        </pc:picChg>
      </pc:sldChg>
      <pc:sldChg chg="addSp delSp modSp del">
        <pc:chgData name="來賓使用者" userId="" providerId="Windows Live" clId="Web-{F6D3F180-3AB9-46ED-A63E-D9CD2C0BBC6A}" dt="2019-07-28T15:12:58.193" v="5"/>
        <pc:sldMkLst>
          <pc:docMk/>
          <pc:sldMk cId="1948189026" sldId="316"/>
        </pc:sldMkLst>
        <pc:picChg chg="add del mod">
          <ac:chgData name="來賓使用者" userId="" providerId="Windows Live" clId="Web-{F6D3F180-3AB9-46ED-A63E-D9CD2C0BBC6A}" dt="2019-07-28T15:12:54.396" v="3"/>
          <ac:picMkLst>
            <pc:docMk/>
            <pc:sldMk cId="1948189026" sldId="316"/>
            <ac:picMk id="11" creationId="{A72D1324-FFBC-4748-B6B5-EAC0F06A0E23}"/>
          </ac:picMkLst>
        </pc:picChg>
      </pc:sldChg>
      <pc:sldChg chg="del">
        <pc:chgData name="來賓使用者" userId="" providerId="Windows Live" clId="Web-{F6D3F180-3AB9-46ED-A63E-D9CD2C0BBC6A}" dt="2019-07-28T15:12:59.318" v="6"/>
        <pc:sldMkLst>
          <pc:docMk/>
          <pc:sldMk cId="924998178" sldId="317"/>
        </pc:sldMkLst>
      </pc:sldChg>
    </pc:docChg>
  </pc:docChgLst>
  <pc:docChgLst>
    <pc:chgData name="來賓使用者" providerId="Windows Live" clId="Web-{D3A3E38D-5171-4685-AD9B-D9126B32AA70}"/>
    <pc:docChg chg="addSld delSld modSld">
      <pc:chgData name="來賓使用者" userId="" providerId="Windows Live" clId="Web-{D3A3E38D-5171-4685-AD9B-D9126B32AA70}" dt="2019-07-29T04:51:17.820" v="40"/>
      <pc:docMkLst>
        <pc:docMk/>
      </pc:docMkLst>
      <pc:sldChg chg="del">
        <pc:chgData name="來賓使用者" userId="" providerId="Windows Live" clId="Web-{D3A3E38D-5171-4685-AD9B-D9126B32AA70}" dt="2019-07-29T01:40:55.277" v="0"/>
        <pc:sldMkLst>
          <pc:docMk/>
          <pc:sldMk cId="0" sldId="273"/>
        </pc:sldMkLst>
      </pc:sldChg>
      <pc:sldChg chg="modSp">
        <pc:chgData name="來賓使用者" userId="" providerId="Windows Live" clId="Web-{D3A3E38D-5171-4685-AD9B-D9126B32AA70}" dt="2019-07-29T03:01:46.608" v="39" actId="14100"/>
        <pc:sldMkLst>
          <pc:docMk/>
          <pc:sldMk cId="0" sldId="282"/>
        </pc:sldMkLst>
        <pc:spChg chg="mod">
          <ac:chgData name="來賓使用者" userId="" providerId="Windows Live" clId="Web-{D3A3E38D-5171-4685-AD9B-D9126B32AA70}" dt="2019-07-29T03:01:46.608" v="39" actId="14100"/>
          <ac:spMkLst>
            <pc:docMk/>
            <pc:sldMk cId="0" sldId="282"/>
            <ac:spMk id="20" creationId="{00000000-0000-0000-0000-000000000000}"/>
          </ac:spMkLst>
        </pc:spChg>
      </pc:sldChg>
      <pc:sldChg chg="mod modShow">
        <pc:chgData name="來賓使用者" userId="" providerId="Windows Live" clId="Web-{D3A3E38D-5171-4685-AD9B-D9126B32AA70}" dt="2019-07-29T04:51:17.820" v="40"/>
        <pc:sldMkLst>
          <pc:docMk/>
          <pc:sldMk cId="0" sldId="290"/>
        </pc:sldMkLst>
      </pc:sldChg>
      <pc:sldChg chg="addSp modSp new">
        <pc:chgData name="來賓使用者" userId="" providerId="Windows Live" clId="Web-{D3A3E38D-5171-4685-AD9B-D9126B32AA70}" dt="2019-07-29T02:59:12.975" v="38" actId="1076"/>
        <pc:sldMkLst>
          <pc:docMk/>
          <pc:sldMk cId="724155884" sldId="319"/>
        </pc:sldMkLst>
        <pc:spChg chg="mod">
          <ac:chgData name="來賓使用者" userId="" providerId="Windows Live" clId="Web-{D3A3E38D-5171-4685-AD9B-D9126B32AA70}" dt="2019-07-29T02:55:19.714" v="17" actId="20577"/>
          <ac:spMkLst>
            <pc:docMk/>
            <pc:sldMk cId="724155884" sldId="319"/>
            <ac:spMk id="2" creationId="{2BFC25C2-2A8A-4997-9B07-6A94D8A458E0}"/>
          </ac:spMkLst>
        </pc:spChg>
        <pc:picChg chg="add mod">
          <ac:chgData name="來賓使用者" userId="" providerId="Windows Live" clId="Web-{D3A3E38D-5171-4685-AD9B-D9126B32AA70}" dt="2019-07-29T02:58:10.207" v="30" actId="1076"/>
          <ac:picMkLst>
            <pc:docMk/>
            <pc:sldMk cId="724155884" sldId="319"/>
            <ac:picMk id="3" creationId="{3E77575E-7DA6-4C67-A948-0F896C669A56}"/>
          </ac:picMkLst>
        </pc:picChg>
        <pc:picChg chg="add mod">
          <ac:chgData name="來賓使用者" userId="" providerId="Windows Live" clId="Web-{D3A3E38D-5171-4685-AD9B-D9126B32AA70}" dt="2019-07-29T02:59:12.975" v="38" actId="1076"/>
          <ac:picMkLst>
            <pc:docMk/>
            <pc:sldMk cId="724155884" sldId="319"/>
            <ac:picMk id="5" creationId="{B68E3F45-58A9-4CE5-B8F4-233C66987CC6}"/>
          </ac:picMkLst>
        </pc:picChg>
      </pc:sldChg>
    </pc:docChg>
  </pc:docChgLst>
  <pc:docChgLst>
    <pc:chgData name="來賓使用者" providerId="Windows Live" clId="Web-{A55DF07C-0EDB-46F0-91CB-DEE68CE1CCC1}"/>
    <pc:docChg chg="addSld delSld modSld sldOrd">
      <pc:chgData name="來賓使用者" userId="" providerId="Windows Live" clId="Web-{A55DF07C-0EDB-46F0-91CB-DEE68CE1CCC1}" dt="2019-07-29T06:02:13.006" v="1383"/>
      <pc:docMkLst>
        <pc:docMk/>
      </pc:docMkLst>
      <pc:sldChg chg="addSp delSp modSp">
        <pc:chgData name="來賓使用者" userId="" providerId="Windows Live" clId="Web-{A55DF07C-0EDB-46F0-91CB-DEE68CE1CCC1}" dt="2019-07-29T02:10:48.220" v="18" actId="20577"/>
        <pc:sldMkLst>
          <pc:docMk/>
          <pc:sldMk cId="0" sldId="295"/>
        </pc:sldMkLst>
        <pc:spChg chg="add mod">
          <ac:chgData name="來賓使用者" userId="" providerId="Windows Live" clId="Web-{A55DF07C-0EDB-46F0-91CB-DEE68CE1CCC1}" dt="2019-07-29T02:10:48.220" v="18" actId="20577"/>
          <ac:spMkLst>
            <pc:docMk/>
            <pc:sldMk cId="0" sldId="295"/>
            <ac:spMk id="21" creationId="{C5A37B94-BFD3-467D-A570-61B110C397B7}"/>
          </ac:spMkLst>
        </pc:spChg>
        <pc:spChg chg="add del">
          <ac:chgData name="來賓使用者" userId="" providerId="Windows Live" clId="Web-{A55DF07C-0EDB-46F0-91CB-DEE68CE1CCC1}" dt="2019-07-29T02:09:53.939" v="2"/>
          <ac:spMkLst>
            <pc:docMk/>
            <pc:sldMk cId="0" sldId="295"/>
            <ac:spMk id="22" creationId="{CC4F821E-59B7-4E0E-A5F5-F3BF749ECAA4}"/>
          </ac:spMkLst>
        </pc:spChg>
      </pc:sldChg>
      <pc:sldChg chg="addSp modSp">
        <pc:chgData name="來賓使用者" userId="" providerId="Windows Live" clId="Web-{A55DF07C-0EDB-46F0-91CB-DEE68CE1CCC1}" dt="2019-07-29T05:13:44.512" v="1203" actId="1076"/>
        <pc:sldMkLst>
          <pc:docMk/>
          <pc:sldMk cId="0" sldId="303"/>
        </pc:sldMkLst>
        <pc:spChg chg="add mod">
          <ac:chgData name="來賓使用者" userId="" providerId="Windows Live" clId="Web-{A55DF07C-0EDB-46F0-91CB-DEE68CE1CCC1}" dt="2019-07-29T05:13:44.512" v="1203" actId="1076"/>
          <ac:spMkLst>
            <pc:docMk/>
            <pc:sldMk cId="0" sldId="303"/>
            <ac:spMk id="12" creationId="{52C9E55F-B8F7-4BE3-9FCF-05DE6D5EF3AE}"/>
          </ac:spMkLst>
        </pc:spChg>
      </pc:sldChg>
      <pc:sldChg chg="addSp modSp">
        <pc:chgData name="來賓使用者" userId="" providerId="Windows Live" clId="Web-{A55DF07C-0EDB-46F0-91CB-DEE68CE1CCC1}" dt="2019-07-29T05:29:15.327" v="1233" actId="20577"/>
        <pc:sldMkLst>
          <pc:docMk/>
          <pc:sldMk cId="0" sldId="306"/>
        </pc:sldMkLst>
        <pc:spChg chg="add mod">
          <ac:chgData name="來賓使用者" userId="" providerId="Windows Live" clId="Web-{A55DF07C-0EDB-46F0-91CB-DEE68CE1CCC1}" dt="2019-07-29T05:29:15.327" v="1233" actId="20577"/>
          <ac:spMkLst>
            <pc:docMk/>
            <pc:sldMk cId="0" sldId="306"/>
            <ac:spMk id="13" creationId="{40F49A16-22A4-491A-BD57-B3194721C68E}"/>
          </ac:spMkLst>
        </pc:spChg>
        <pc:picChg chg="add mod">
          <ac:chgData name="來賓使用者" userId="" providerId="Windows Live" clId="Web-{A55DF07C-0EDB-46F0-91CB-DEE68CE1CCC1}" dt="2019-07-29T05:27:27.155" v="1215" actId="14100"/>
          <ac:picMkLst>
            <pc:docMk/>
            <pc:sldMk cId="0" sldId="306"/>
            <ac:picMk id="11" creationId="{926FE444-A016-46F9-B6CD-EE963C6622B4}"/>
          </ac:picMkLst>
        </pc:picChg>
      </pc:sldChg>
      <pc:sldChg chg="addSp delSp modSp new mod ord setBg">
        <pc:chgData name="來賓使用者" userId="" providerId="Windows Live" clId="Web-{A55DF07C-0EDB-46F0-91CB-DEE68CE1CCC1}" dt="2019-07-29T06:02:13.006" v="1383"/>
        <pc:sldMkLst>
          <pc:docMk/>
          <pc:sldMk cId="4716110" sldId="320"/>
        </pc:sldMkLst>
        <pc:spChg chg="mod">
          <ac:chgData name="來賓使用者" userId="" providerId="Windows Live" clId="Web-{A55DF07C-0EDB-46F0-91CB-DEE68CE1CCC1}" dt="2019-07-29T03:00:23.329" v="55"/>
          <ac:spMkLst>
            <pc:docMk/>
            <pc:sldMk cId="4716110" sldId="320"/>
            <ac:spMk id="2" creationId="{A80D11FF-6845-437A-A8D2-B025643630D1}"/>
          </ac:spMkLst>
        </pc:spChg>
        <pc:spChg chg="add del mod ord">
          <ac:chgData name="來賓使用者" userId="" providerId="Windows Live" clId="Web-{A55DF07C-0EDB-46F0-91CB-DEE68CE1CCC1}" dt="2019-07-29T03:39:22.906" v="633"/>
          <ac:spMkLst>
            <pc:docMk/>
            <pc:sldMk cId="4716110" sldId="320"/>
            <ac:spMk id="3" creationId="{D32F9235-F611-4C61-A732-D196956717DA}"/>
          </ac:spMkLst>
        </pc:spChg>
        <pc:spChg chg="add del">
          <ac:chgData name="來賓使用者" userId="" providerId="Windows Live" clId="Web-{A55DF07C-0EDB-46F0-91CB-DEE68CE1CCC1}" dt="2019-07-29T02:59:28.970" v="50"/>
          <ac:spMkLst>
            <pc:docMk/>
            <pc:sldMk cId="4716110" sldId="320"/>
            <ac:spMk id="9" creationId="{A4AC5506-6312-4701-8D3C-40187889A947}"/>
          </ac:spMkLst>
        </pc:spChg>
        <pc:spChg chg="add del">
          <ac:chgData name="來賓使用者" userId="" providerId="Windows Live" clId="Web-{A55DF07C-0EDB-46F0-91CB-DEE68CE1CCC1}" dt="2019-07-29T03:00:23.329" v="55"/>
          <ac:spMkLst>
            <pc:docMk/>
            <pc:sldMk cId="4716110" sldId="320"/>
            <ac:spMk id="11" creationId="{C607803A-4E99-444E-94F7-8785CDDF5849}"/>
          </ac:spMkLst>
        </pc:spChg>
        <pc:spChg chg="add mod">
          <ac:chgData name="來賓使用者" userId="" providerId="Windows Live" clId="Web-{A55DF07C-0EDB-46F0-91CB-DEE68CE1CCC1}" dt="2019-07-29T04:37:46.481" v="1170" actId="1076"/>
          <ac:spMkLst>
            <pc:docMk/>
            <pc:sldMk cId="4716110" sldId="320"/>
            <ac:spMk id="12" creationId="{EA59C253-A630-4B58-969E-33B8CC3FEB46}"/>
          </ac:spMkLst>
        </pc:spChg>
        <pc:spChg chg="add del">
          <ac:chgData name="來賓使用者" userId="" providerId="Windows Live" clId="Web-{A55DF07C-0EDB-46F0-91CB-DEE68CE1CCC1}" dt="2019-07-29T03:00:23.329" v="55"/>
          <ac:spMkLst>
            <pc:docMk/>
            <pc:sldMk cId="4716110" sldId="320"/>
            <ac:spMk id="13" creationId="{2989BE6A-C309-418E-8ADD-1616A980570D}"/>
          </ac:spMkLst>
        </pc:spChg>
        <pc:spChg chg="add mod">
          <ac:chgData name="來賓使用者" userId="" providerId="Windows Live" clId="Web-{A55DF07C-0EDB-46F0-91CB-DEE68CE1CCC1}" dt="2019-07-29T04:37:33.605" v="1168" actId="1076"/>
          <ac:spMkLst>
            <pc:docMk/>
            <pc:sldMk cId="4716110" sldId="320"/>
            <ac:spMk id="14" creationId="{54931D22-2C7D-4E71-9F50-B434ED482C3A}"/>
          </ac:spMkLst>
        </pc:spChg>
        <pc:spChg chg="add mod ord">
          <ac:chgData name="來賓使用者" userId="" providerId="Windows Live" clId="Web-{A55DF07C-0EDB-46F0-91CB-DEE68CE1CCC1}" dt="2019-07-29T03:39:29.780" v="634"/>
          <ac:spMkLst>
            <pc:docMk/>
            <pc:sldMk cId="4716110" sldId="320"/>
            <ac:spMk id="20" creationId="{2230B718-6B62-4865-B3BF-D1060CC3E42C}"/>
          </ac:spMkLst>
        </pc:spChg>
        <pc:graphicFrameChg chg="add mod ord modGraphic">
          <ac:chgData name="來賓使用者" userId="" providerId="Windows Live" clId="Web-{A55DF07C-0EDB-46F0-91CB-DEE68CE1CCC1}" dt="2019-07-29T06:02:13.006" v="1383"/>
          <ac:graphicFrameMkLst>
            <pc:docMk/>
            <pc:sldMk cId="4716110" sldId="320"/>
            <ac:graphicFrameMk id="17" creationId="{C6DA3999-8962-44DA-A661-8A3FBAEFD499}"/>
          </ac:graphicFrameMkLst>
        </pc:graphicFrameChg>
        <pc:picChg chg="add del mod">
          <ac:chgData name="來賓使用者" userId="" providerId="Windows Live" clId="Web-{A55DF07C-0EDB-46F0-91CB-DEE68CE1CCC1}" dt="2019-07-29T02:59:31.704" v="51"/>
          <ac:picMkLst>
            <pc:docMk/>
            <pc:sldMk cId="4716110" sldId="320"/>
            <ac:picMk id="4" creationId="{5FD880D6-D903-4F96-B52A-36C1362BFC21}"/>
          </ac:picMkLst>
        </pc:picChg>
        <pc:picChg chg="add mod">
          <ac:chgData name="來賓使用者" userId="" providerId="Windows Live" clId="Web-{A55DF07C-0EDB-46F0-91CB-DEE68CE1CCC1}" dt="2019-07-29T04:37:33.558" v="1166" actId="1076"/>
          <ac:picMkLst>
            <pc:docMk/>
            <pc:sldMk cId="4716110" sldId="320"/>
            <ac:picMk id="6" creationId="{7E9C02E8-AB78-4BE8-B5FD-2ADAA7C6DB8D}"/>
          </ac:picMkLst>
        </pc:picChg>
        <pc:picChg chg="add mod">
          <ac:chgData name="來賓使用者" userId="" providerId="Windows Live" clId="Web-{A55DF07C-0EDB-46F0-91CB-DEE68CE1CCC1}" dt="2019-07-29T04:37:33.589" v="1167" actId="1076"/>
          <ac:picMkLst>
            <pc:docMk/>
            <pc:sldMk cId="4716110" sldId="320"/>
            <ac:picMk id="8" creationId="{C7782249-C1C7-4800-994E-F4A899B91893}"/>
          </ac:picMkLst>
        </pc:picChg>
        <pc:picChg chg="add mod">
          <ac:chgData name="來賓使用者" userId="" providerId="Windows Live" clId="Web-{A55DF07C-0EDB-46F0-91CB-DEE68CE1CCC1}" dt="2019-07-29T04:37:07.947" v="1161" actId="1076"/>
          <ac:picMkLst>
            <pc:docMk/>
            <pc:sldMk cId="4716110" sldId="320"/>
            <ac:picMk id="10" creationId="{AD146EA3-BF62-4C8D-807C-30909374E1A1}"/>
          </ac:picMkLst>
        </pc:picChg>
        <pc:picChg chg="add mod">
          <ac:chgData name="來賓使用者" userId="" providerId="Windows Live" clId="Web-{A55DF07C-0EDB-46F0-91CB-DEE68CE1CCC1}" dt="2019-07-29T04:37:02.728" v="1160" actId="1076"/>
          <ac:picMkLst>
            <pc:docMk/>
            <pc:sldMk cId="4716110" sldId="320"/>
            <ac:picMk id="11" creationId="{E9DF6172-FBCE-496E-A94A-78A3FE38DD1B}"/>
          </ac:picMkLst>
        </pc:picChg>
        <pc:cxnChg chg="add del mod">
          <ac:chgData name="來賓使用者" userId="" providerId="Windows Live" clId="Web-{A55DF07C-0EDB-46F0-91CB-DEE68CE1CCC1}" dt="2019-07-29T03:20:56.211" v="322"/>
          <ac:cxnSpMkLst>
            <pc:docMk/>
            <pc:sldMk cId="4716110" sldId="320"/>
            <ac:cxnSpMk id="15" creationId="{13D59E8C-0CD0-4C53-82B3-B87B8AA06FA5}"/>
          </ac:cxnSpMkLst>
        </pc:cxnChg>
        <pc:cxnChg chg="add mod">
          <ac:chgData name="來賓使用者" userId="" providerId="Windows Live" clId="Web-{A55DF07C-0EDB-46F0-91CB-DEE68CE1CCC1}" dt="2019-07-29T04:37:33.621" v="1169" actId="1076"/>
          <ac:cxnSpMkLst>
            <pc:docMk/>
            <pc:sldMk cId="4716110" sldId="320"/>
            <ac:cxnSpMk id="16" creationId="{C991CB6C-8296-44A5-B22E-D743D6717444}"/>
          </ac:cxnSpMkLst>
        </pc:cxnChg>
      </pc:sldChg>
      <pc:sldChg chg="addSp modSp new ord">
        <pc:chgData name="來賓使用者" userId="" providerId="Windows Live" clId="Web-{A55DF07C-0EDB-46F0-91CB-DEE68CE1CCC1}" dt="2019-07-29T04:39:26.955" v="1173"/>
        <pc:sldMkLst>
          <pc:docMk/>
          <pc:sldMk cId="3062172025" sldId="321"/>
        </pc:sldMkLst>
        <pc:spChg chg="mod">
          <ac:chgData name="來賓使用者" userId="" providerId="Windows Live" clId="Web-{A55DF07C-0EDB-46F0-91CB-DEE68CE1CCC1}" dt="2019-07-29T03:34:07.513" v="573" actId="20577"/>
          <ac:spMkLst>
            <pc:docMk/>
            <pc:sldMk cId="3062172025" sldId="321"/>
            <ac:spMk id="2" creationId="{B56982A6-66F9-4116-97AD-7FAF4C738F29}"/>
          </ac:spMkLst>
        </pc:spChg>
        <pc:spChg chg="mod">
          <ac:chgData name="來賓使用者" userId="" providerId="Windows Live" clId="Web-{A55DF07C-0EDB-46F0-91CB-DEE68CE1CCC1}" dt="2019-07-29T03:35:42.545" v="598" actId="14100"/>
          <ac:spMkLst>
            <pc:docMk/>
            <pc:sldMk cId="3062172025" sldId="321"/>
            <ac:spMk id="3" creationId="{8456E8F0-BDA1-4DAE-A416-C4AAF5C6B8DA}"/>
          </ac:spMkLst>
        </pc:spChg>
        <pc:picChg chg="add mod ord">
          <ac:chgData name="來賓使用者" userId="" providerId="Windows Live" clId="Web-{A55DF07C-0EDB-46F0-91CB-DEE68CE1CCC1}" dt="2019-07-29T04:39:26.955" v="1173"/>
          <ac:picMkLst>
            <pc:docMk/>
            <pc:sldMk cId="3062172025" sldId="321"/>
            <ac:picMk id="4" creationId="{733E5E68-2772-4B0A-A030-43C9B5B0776B}"/>
          </ac:picMkLst>
        </pc:picChg>
      </pc:sldChg>
      <pc:sldChg chg="addSp delSp modSp new mod ord setBg">
        <pc:chgData name="來賓使用者" userId="" providerId="Windows Live" clId="Web-{A55DF07C-0EDB-46F0-91CB-DEE68CE1CCC1}" dt="2019-07-29T04:28:21.544" v="1074"/>
        <pc:sldMkLst>
          <pc:docMk/>
          <pc:sldMk cId="2766979455" sldId="322"/>
        </pc:sldMkLst>
        <pc:spChg chg="del">
          <ac:chgData name="來賓使用者" userId="" providerId="Windows Live" clId="Web-{A55DF07C-0EDB-46F0-91CB-DEE68CE1CCC1}" dt="2019-07-29T03:49:33.690" v="954"/>
          <ac:spMkLst>
            <pc:docMk/>
            <pc:sldMk cId="2766979455" sldId="322"/>
            <ac:spMk id="2" creationId="{1D685B93-5C7A-4ED0-9D19-28CD539DD7D4}"/>
          </ac:spMkLst>
        </pc:spChg>
        <pc:spChg chg="add mod">
          <ac:chgData name="來賓使用者" userId="" providerId="Windows Live" clId="Web-{A55DF07C-0EDB-46F0-91CB-DEE68CE1CCC1}" dt="2019-07-29T04:27:50.636" v="1034" actId="1076"/>
          <ac:spMkLst>
            <pc:docMk/>
            <pc:sldMk cId="2766979455" sldId="322"/>
            <ac:spMk id="2" creationId="{3136DE0F-16E4-461A-8123-E38ECA43CFBE}"/>
          </ac:spMkLst>
        </pc:spChg>
        <pc:spChg chg="add mod">
          <ac:chgData name="來賓使用者" userId="" providerId="Windows Live" clId="Web-{A55DF07C-0EDB-46F0-91CB-DEE68CE1CCC1}" dt="2019-07-29T04:28:21.544" v="1074"/>
          <ac:spMkLst>
            <pc:docMk/>
            <pc:sldMk cId="2766979455" sldId="322"/>
            <ac:spMk id="3" creationId="{8030CD71-AC4D-404C-9047-6C9F6760EDA7}"/>
          </ac:spMkLst>
        </pc:spChg>
        <pc:spChg chg="del">
          <ac:chgData name="來賓使用者" userId="" providerId="Windows Live" clId="Web-{A55DF07C-0EDB-46F0-91CB-DEE68CE1CCC1}" dt="2019-07-29T03:49:33.690" v="954"/>
          <ac:spMkLst>
            <pc:docMk/>
            <pc:sldMk cId="2766979455" sldId="322"/>
            <ac:spMk id="3" creationId="{DA33F733-A1D6-4944-B681-6DDA4C69A83A}"/>
          </ac:spMkLst>
        </pc:spChg>
        <pc:spChg chg="add mod">
          <ac:chgData name="來賓使用者" userId="" providerId="Windows Live" clId="Web-{A55DF07C-0EDB-46F0-91CB-DEE68CE1CCC1}" dt="2019-07-29T04:28:00.777" v="1072" actId="20577"/>
          <ac:spMkLst>
            <pc:docMk/>
            <pc:sldMk cId="2766979455" sldId="322"/>
            <ac:spMk id="5" creationId="{9B56AAA7-7D44-4236-BFED-8FEC79BB3C5E}"/>
          </ac:spMkLst>
        </pc:spChg>
        <pc:spChg chg="add del mod">
          <ac:chgData name="來賓使用者" userId="" providerId="Windows Live" clId="Web-{A55DF07C-0EDB-46F0-91CB-DEE68CE1CCC1}" dt="2019-07-29T04:26:55.039" v="985"/>
          <ac:spMkLst>
            <pc:docMk/>
            <pc:sldMk cId="2766979455" sldId="322"/>
            <ac:spMk id="6" creationId="{F37EF3E2-3124-46AD-93B1-CE7DEA26C3B9}"/>
          </ac:spMkLst>
        </pc:spChg>
        <pc:picChg chg="add mod">
          <ac:chgData name="來賓使用者" userId="" providerId="Windows Live" clId="Web-{A55DF07C-0EDB-46F0-91CB-DEE68CE1CCC1}" dt="2019-07-29T03:49:33.690" v="954"/>
          <ac:picMkLst>
            <pc:docMk/>
            <pc:sldMk cId="2766979455" sldId="322"/>
            <ac:picMk id="4" creationId="{53C83F8F-551E-4121-9366-B4F784EE53DE}"/>
          </ac:picMkLst>
        </pc:picChg>
      </pc:sldChg>
      <pc:sldChg chg="addSp delSp modSp add del replId">
        <pc:chgData name="來賓使用者" userId="" providerId="Windows Live" clId="Web-{A55DF07C-0EDB-46F0-91CB-DEE68CE1CCC1}" dt="2019-07-29T04:37:46.793" v="1171"/>
        <pc:sldMkLst>
          <pc:docMk/>
          <pc:sldMk cId="2429357367" sldId="323"/>
        </pc:sldMkLst>
        <pc:spChg chg="mod">
          <ac:chgData name="來賓使用者" userId="" providerId="Windows Live" clId="Web-{A55DF07C-0EDB-46F0-91CB-DEE68CE1CCC1}" dt="2019-07-29T04:36:26.461" v="1147" actId="20577"/>
          <ac:spMkLst>
            <pc:docMk/>
            <pc:sldMk cId="2429357367" sldId="323"/>
            <ac:spMk id="12" creationId="{EA59C253-A630-4B58-969E-33B8CC3FEB46}"/>
          </ac:spMkLst>
        </pc:spChg>
        <pc:spChg chg="add del">
          <ac:chgData name="來賓使用者" userId="" providerId="Windows Live" clId="Web-{A55DF07C-0EDB-46F0-91CB-DEE68CE1CCC1}" dt="2019-07-29T04:29:23.110" v="1099"/>
          <ac:spMkLst>
            <pc:docMk/>
            <pc:sldMk cId="2429357367" sldId="323"/>
            <ac:spMk id="14" creationId="{54931D22-2C7D-4E71-9F50-B434ED482C3A}"/>
          </ac:spMkLst>
        </pc:spChg>
        <pc:graphicFrameChg chg="add del">
          <ac:chgData name="來賓使用者" userId="" providerId="Windows Live" clId="Web-{A55DF07C-0EDB-46F0-91CB-DEE68CE1CCC1}" dt="2019-07-29T04:29:27.563" v="1102"/>
          <ac:graphicFrameMkLst>
            <pc:docMk/>
            <pc:sldMk cId="2429357367" sldId="323"/>
            <ac:graphicFrameMk id="17" creationId="{C6DA3999-8962-44DA-A661-8A3FBAEFD499}"/>
          </ac:graphicFrameMkLst>
        </pc:graphicFrameChg>
        <pc:picChg chg="add del mod">
          <ac:chgData name="來賓使用者" userId="" providerId="Windows Live" clId="Web-{A55DF07C-0EDB-46F0-91CB-DEE68CE1CCC1}" dt="2019-07-29T04:32:05.416" v="1124"/>
          <ac:picMkLst>
            <pc:docMk/>
            <pc:sldMk cId="2429357367" sldId="323"/>
            <ac:picMk id="3" creationId="{D116EDD2-311A-44BB-9A76-D257A7C3214B}"/>
          </ac:picMkLst>
        </pc:picChg>
        <pc:picChg chg="add del mod">
          <ac:chgData name="來賓使用者" userId="" providerId="Windows Live" clId="Web-{A55DF07C-0EDB-46F0-91CB-DEE68CE1CCC1}" dt="2019-07-29T04:31:48.290" v="1119"/>
          <ac:picMkLst>
            <pc:docMk/>
            <pc:sldMk cId="2429357367" sldId="323"/>
            <ac:picMk id="5" creationId="{C14F1A3B-21D2-4894-BA39-0B8CFA4CB395}"/>
          </ac:picMkLst>
        </pc:picChg>
        <pc:picChg chg="add del mod">
          <ac:chgData name="來賓使用者" userId="" providerId="Windows Live" clId="Web-{A55DF07C-0EDB-46F0-91CB-DEE68CE1CCC1}" dt="2019-07-29T04:29:38.579" v="1103"/>
          <ac:picMkLst>
            <pc:docMk/>
            <pc:sldMk cId="2429357367" sldId="323"/>
            <ac:picMk id="6" creationId="{7E9C02E8-AB78-4BE8-B5FD-2ADAA7C6DB8D}"/>
          </ac:picMkLst>
        </pc:picChg>
        <pc:picChg chg="add del mod">
          <ac:chgData name="來賓使用者" userId="" providerId="Windows Live" clId="Web-{A55DF07C-0EDB-46F0-91CB-DEE68CE1CCC1}" dt="2019-07-29T04:34:47.643" v="1132"/>
          <ac:picMkLst>
            <pc:docMk/>
            <pc:sldMk cId="2429357367" sldId="323"/>
            <ac:picMk id="9" creationId="{9219FBA8-23E8-426F-8344-7793A8D6DE2C}"/>
          </ac:picMkLst>
        </pc:picChg>
        <pc:picChg chg="add del mod">
          <ac:chgData name="來賓使用者" userId="" providerId="Windows Live" clId="Web-{A55DF07C-0EDB-46F0-91CB-DEE68CE1CCC1}" dt="2019-07-29T04:34:48.205" v="1133"/>
          <ac:picMkLst>
            <pc:docMk/>
            <pc:sldMk cId="2429357367" sldId="323"/>
            <ac:picMk id="11" creationId="{1DF4CAD9-DA9B-4550-B10B-F65F669C812A}"/>
          </ac:picMkLst>
        </pc:picChg>
        <pc:picChg chg="add del mod">
          <ac:chgData name="來賓使用者" userId="" providerId="Windows Live" clId="Web-{A55DF07C-0EDB-46F0-91CB-DEE68CE1CCC1}" dt="2019-07-29T04:36:47.743" v="1154"/>
          <ac:picMkLst>
            <pc:docMk/>
            <pc:sldMk cId="2429357367" sldId="323"/>
            <ac:picMk id="15" creationId="{432B043E-9D00-470B-93A4-3AB708B50001}"/>
          </ac:picMkLst>
        </pc:picChg>
        <pc:picChg chg="add del mod">
          <ac:chgData name="來賓使用者" userId="" providerId="Windows Live" clId="Web-{A55DF07C-0EDB-46F0-91CB-DEE68CE1CCC1}" dt="2019-07-29T04:36:47.743" v="1153"/>
          <ac:picMkLst>
            <pc:docMk/>
            <pc:sldMk cId="2429357367" sldId="323"/>
            <ac:picMk id="19" creationId="{E1D332DE-D146-4630-9E8A-8741C075C2BF}"/>
          </ac:picMkLst>
        </pc:picChg>
        <pc:cxnChg chg="add del">
          <ac:chgData name="來賓使用者" userId="" providerId="Windows Live" clId="Web-{A55DF07C-0EDB-46F0-91CB-DEE68CE1CCC1}" dt="2019-07-29T04:29:23.126" v="1100"/>
          <ac:cxnSpMkLst>
            <pc:docMk/>
            <pc:sldMk cId="2429357367" sldId="323"/>
            <ac:cxnSpMk id="16" creationId="{C991CB6C-8296-44A5-B22E-D743D6717444}"/>
          </ac:cxnSpMkLst>
        </pc:cxnChg>
      </pc:sldChg>
      <pc:sldChg chg="addSp delSp modSp new mod setBg">
        <pc:chgData name="來賓使用者" userId="" providerId="Windows Live" clId="Web-{A55DF07C-0EDB-46F0-91CB-DEE68CE1CCC1}" dt="2019-07-29T05:49:45.900" v="1302" actId="20577"/>
        <pc:sldMkLst>
          <pc:docMk/>
          <pc:sldMk cId="3381240002" sldId="323"/>
        </pc:sldMkLst>
        <pc:spChg chg="del">
          <ac:chgData name="來賓使用者" userId="" providerId="Windows Live" clId="Web-{A55DF07C-0EDB-46F0-91CB-DEE68CE1CCC1}" dt="2019-07-29T05:02:14.322" v="1178"/>
          <ac:spMkLst>
            <pc:docMk/>
            <pc:sldMk cId="3381240002" sldId="323"/>
            <ac:spMk id="2" creationId="{B1A157F9-DEB9-4428-8175-E54BD29DE66F}"/>
          </ac:spMkLst>
        </pc:spChg>
        <pc:spChg chg="del">
          <ac:chgData name="來賓使用者" userId="" providerId="Windows Live" clId="Web-{A55DF07C-0EDB-46F0-91CB-DEE68CE1CCC1}" dt="2019-07-29T05:02:14.322" v="1178"/>
          <ac:spMkLst>
            <pc:docMk/>
            <pc:sldMk cId="3381240002" sldId="323"/>
            <ac:spMk id="3" creationId="{B7F9DBFB-7B91-4A5B-B70D-5718CCDD201F}"/>
          </ac:spMkLst>
        </pc:spChg>
        <pc:spChg chg="add mod">
          <ac:chgData name="來賓使用者" userId="" providerId="Windows Live" clId="Web-{A55DF07C-0EDB-46F0-91CB-DEE68CE1CCC1}" dt="2019-07-29T05:02:37.290" v="1183"/>
          <ac:spMkLst>
            <pc:docMk/>
            <pc:sldMk cId="3381240002" sldId="323"/>
            <ac:spMk id="6" creationId="{1A841357-3A02-4D2C-959E-E6D4C1C210B4}"/>
          </ac:spMkLst>
        </pc:spChg>
        <pc:spChg chg="add mod">
          <ac:chgData name="來賓使用者" userId="" providerId="Windows Live" clId="Web-{A55DF07C-0EDB-46F0-91CB-DEE68CE1CCC1}" dt="2019-07-29T05:49:45.900" v="1302" actId="20577"/>
          <ac:spMkLst>
            <pc:docMk/>
            <pc:sldMk cId="3381240002" sldId="323"/>
            <ac:spMk id="8" creationId="{6F31A202-0A15-4A68-AAE0-7F6C0F18C15D}"/>
          </ac:spMkLst>
        </pc:spChg>
        <pc:picChg chg="add mod modCrop">
          <ac:chgData name="來賓使用者" userId="" providerId="Windows Live" clId="Web-{A55DF07C-0EDB-46F0-91CB-DEE68CE1CCC1}" dt="2019-07-29T05:02:47.665" v="1185"/>
          <ac:picMkLst>
            <pc:docMk/>
            <pc:sldMk cId="3381240002" sldId="323"/>
            <ac:picMk id="4" creationId="{43C41049-8696-4441-8885-FAD326BDF3A9}"/>
          </ac:picMkLst>
        </pc:picChg>
      </pc:sldChg>
      <pc:sldChg chg="addSp delSp modSp add ord replId">
        <pc:chgData name="來賓使用者" userId="" providerId="Windows Live" clId="Web-{A55DF07C-0EDB-46F0-91CB-DEE68CE1CCC1}" dt="2019-07-29T05:53:42.332" v="1351" actId="14100"/>
        <pc:sldMkLst>
          <pc:docMk/>
          <pc:sldMk cId="1454027399" sldId="324"/>
        </pc:sldMkLst>
        <pc:spChg chg="mod">
          <ac:chgData name="來賓使用者" userId="" providerId="Windows Live" clId="Web-{A55DF07C-0EDB-46F0-91CB-DEE68CE1CCC1}" dt="2019-07-29T05:49:21.191" v="1285" actId="20577"/>
          <ac:spMkLst>
            <pc:docMk/>
            <pc:sldMk cId="1454027399" sldId="324"/>
            <ac:spMk id="8" creationId="{6F31A202-0A15-4A68-AAE0-7F6C0F18C15D}"/>
          </ac:spMkLst>
        </pc:spChg>
        <pc:spChg chg="add mod">
          <ac:chgData name="來賓使用者" userId="" providerId="Windows Live" clId="Web-{A55DF07C-0EDB-46F0-91CB-DEE68CE1CCC1}" dt="2019-07-29T05:51:00.723" v="1317"/>
          <ac:spMkLst>
            <pc:docMk/>
            <pc:sldMk cId="1454027399" sldId="324"/>
            <ac:spMk id="11" creationId="{DA222FB5-714E-4B32-9F4F-83BB74265E02}"/>
          </ac:spMkLst>
        </pc:spChg>
        <pc:spChg chg="add mod">
          <ac:chgData name="來賓使用者" userId="" providerId="Windows Live" clId="Web-{A55DF07C-0EDB-46F0-91CB-DEE68CE1CCC1}" dt="2019-07-29T05:52:38.473" v="1339" actId="14100"/>
          <ac:spMkLst>
            <pc:docMk/>
            <pc:sldMk cId="1454027399" sldId="324"/>
            <ac:spMk id="12" creationId="{891C2ED2-D343-41FC-B307-3CAEA9339393}"/>
          </ac:spMkLst>
        </pc:spChg>
        <pc:spChg chg="add mod">
          <ac:chgData name="來賓使用者" userId="" providerId="Windows Live" clId="Web-{A55DF07C-0EDB-46F0-91CB-DEE68CE1CCC1}" dt="2019-07-29T05:52:49.645" v="1342" actId="1076"/>
          <ac:spMkLst>
            <pc:docMk/>
            <pc:sldMk cId="1454027399" sldId="324"/>
            <ac:spMk id="13" creationId="{E98026D2-A79E-436A-9414-8CCE44514779}"/>
          </ac:spMkLst>
        </pc:spChg>
        <pc:spChg chg="add mod">
          <ac:chgData name="來賓使用者" userId="" providerId="Windows Live" clId="Web-{A55DF07C-0EDB-46F0-91CB-DEE68CE1CCC1}" dt="2019-07-29T05:52:52.723" v="1343" actId="1076"/>
          <ac:spMkLst>
            <pc:docMk/>
            <pc:sldMk cId="1454027399" sldId="324"/>
            <ac:spMk id="14" creationId="{0E1859D5-5751-4A9A-B348-32D69FF295D8}"/>
          </ac:spMkLst>
        </pc:spChg>
        <pc:spChg chg="add mod">
          <ac:chgData name="來賓使用者" userId="" providerId="Windows Live" clId="Web-{A55DF07C-0EDB-46F0-91CB-DEE68CE1CCC1}" dt="2019-07-29T05:52:42.926" v="1340" actId="1076"/>
          <ac:spMkLst>
            <pc:docMk/>
            <pc:sldMk cId="1454027399" sldId="324"/>
            <ac:spMk id="15" creationId="{48DB17D4-FD32-4542-ADFB-73DD358C3CA0}"/>
          </ac:spMkLst>
        </pc:spChg>
        <pc:spChg chg="add mod">
          <ac:chgData name="來賓使用者" userId="" providerId="Windows Live" clId="Web-{A55DF07C-0EDB-46F0-91CB-DEE68CE1CCC1}" dt="2019-07-29T05:53:42.332" v="1351" actId="14100"/>
          <ac:spMkLst>
            <pc:docMk/>
            <pc:sldMk cId="1454027399" sldId="324"/>
            <ac:spMk id="16" creationId="{8CAFACA3-151C-4414-8979-C64C9C36CE1B}"/>
          </ac:spMkLst>
        </pc:spChg>
        <pc:spChg chg="add mod">
          <ac:chgData name="來賓使用者" userId="" providerId="Windows Live" clId="Web-{A55DF07C-0EDB-46F0-91CB-DEE68CE1CCC1}" dt="2019-07-29T05:53:34.989" v="1349" actId="14100"/>
          <ac:spMkLst>
            <pc:docMk/>
            <pc:sldMk cId="1454027399" sldId="324"/>
            <ac:spMk id="17" creationId="{28EC8FDB-6EC7-4225-891B-C784265971BA}"/>
          </ac:spMkLst>
        </pc:spChg>
        <pc:spChg chg="add mod">
          <ac:chgData name="來賓使用者" userId="" providerId="Windows Live" clId="Web-{A55DF07C-0EDB-46F0-91CB-DEE68CE1CCC1}" dt="2019-07-29T05:53:20.457" v="1347" actId="1076"/>
          <ac:spMkLst>
            <pc:docMk/>
            <pc:sldMk cId="1454027399" sldId="324"/>
            <ac:spMk id="18" creationId="{FCADE060-33A8-431A-A3CF-B37536FA2EA4}"/>
          </ac:spMkLst>
        </pc:spChg>
        <pc:picChg chg="add del mod">
          <ac:chgData name="來賓使用者" userId="" providerId="Windows Live" clId="Web-{A55DF07C-0EDB-46F0-91CB-DEE68CE1CCC1}" dt="2019-07-29T05:47:24.706" v="1261"/>
          <ac:picMkLst>
            <pc:docMk/>
            <pc:sldMk cId="1454027399" sldId="324"/>
            <ac:picMk id="2" creationId="{73A66D59-F66D-4B75-9B46-62EE4DD1A364}"/>
          </ac:picMkLst>
        </pc:picChg>
        <pc:picChg chg="del">
          <ac:chgData name="來賓使用者" userId="" providerId="Windows Live" clId="Web-{A55DF07C-0EDB-46F0-91CB-DEE68CE1CCC1}" dt="2019-07-29T05:46:00.237" v="1255"/>
          <ac:picMkLst>
            <pc:docMk/>
            <pc:sldMk cId="1454027399" sldId="324"/>
            <ac:picMk id="4" creationId="{43C41049-8696-4441-8885-FAD326BDF3A9}"/>
          </ac:picMkLst>
        </pc:picChg>
        <pc:picChg chg="add del mod">
          <ac:chgData name="來賓使用者" userId="" providerId="Windows Live" clId="Web-{A55DF07C-0EDB-46F0-91CB-DEE68CE1CCC1}" dt="2019-07-29T05:48:48.191" v="1275"/>
          <ac:picMkLst>
            <pc:docMk/>
            <pc:sldMk cId="1454027399" sldId="324"/>
            <ac:picMk id="5" creationId="{6E25D9CC-8BB8-4D67-9E57-CA2BB3DF18EA}"/>
          </ac:picMkLst>
        </pc:picChg>
        <pc:picChg chg="add mod">
          <ac:chgData name="來賓使用者" userId="" providerId="Windows Live" clId="Web-{A55DF07C-0EDB-46F0-91CB-DEE68CE1CCC1}" dt="2019-07-29T05:49:10.191" v="1282" actId="1076"/>
          <ac:picMkLst>
            <pc:docMk/>
            <pc:sldMk cId="1454027399" sldId="324"/>
            <ac:picMk id="9" creationId="{C6D7765B-4673-4C36-867A-7C8F1ADAC5C3}"/>
          </ac:picMkLst>
        </pc:picChg>
      </pc:sldChg>
      <pc:sldChg chg="new del ord">
        <pc:chgData name="來賓使用者" userId="" providerId="Windows Live" clId="Web-{A55DF07C-0EDB-46F0-91CB-DEE68CE1CCC1}" dt="2019-07-29T05:27:06.764" v="1209"/>
        <pc:sldMkLst>
          <pc:docMk/>
          <pc:sldMk cId="899776381" sldId="325"/>
        </pc:sldMkLst>
      </pc:sldChg>
      <pc:sldChg chg="addSp delSp modSp new del mod setBg">
        <pc:chgData name="來賓使用者" userId="" providerId="Windows Live" clId="Web-{A55DF07C-0EDB-46F0-91CB-DEE68CE1CCC1}" dt="2019-07-29T05:48:02.050" v="1267"/>
        <pc:sldMkLst>
          <pc:docMk/>
          <pc:sldMk cId="1652569358" sldId="325"/>
        </pc:sldMkLst>
        <pc:spChg chg="del mod">
          <ac:chgData name="來賓使用者" userId="" providerId="Windows Live" clId="Web-{A55DF07C-0EDB-46F0-91CB-DEE68CE1CCC1}" dt="2019-07-29T05:47:49.691" v="1264"/>
          <ac:spMkLst>
            <pc:docMk/>
            <pc:sldMk cId="1652569358" sldId="325"/>
            <ac:spMk id="2" creationId="{E2C88550-C42D-4797-91AD-F69946A4680D}"/>
          </ac:spMkLst>
        </pc:spChg>
        <pc:spChg chg="del mod">
          <ac:chgData name="來賓使用者" userId="" providerId="Windows Live" clId="Web-{A55DF07C-0EDB-46F0-91CB-DEE68CE1CCC1}" dt="2019-07-29T05:47:39.269" v="1263"/>
          <ac:spMkLst>
            <pc:docMk/>
            <pc:sldMk cId="1652569358" sldId="325"/>
            <ac:spMk id="3" creationId="{D601A2D5-E615-4B6E-8287-7853A7A2A102}"/>
          </ac:spMkLst>
        </pc:spChg>
        <pc:spChg chg="add">
          <ac:chgData name="來賓使用者" userId="" providerId="Windows Live" clId="Web-{A55DF07C-0EDB-46F0-91CB-DEE68CE1CCC1}" dt="2019-07-29T05:47:39.269" v="1263"/>
          <ac:spMkLst>
            <pc:docMk/>
            <pc:sldMk cId="1652569358" sldId="325"/>
            <ac:spMk id="11" creationId="{A4AC5506-6312-4701-8D3C-40187889A947}"/>
          </ac:spMkLst>
        </pc:spChg>
        <pc:picChg chg="add del mod">
          <ac:chgData name="來賓使用者" userId="" providerId="Windows Live" clId="Web-{A55DF07C-0EDB-46F0-91CB-DEE68CE1CCC1}" dt="2019-07-29T05:47:21.909" v="1260"/>
          <ac:picMkLst>
            <pc:docMk/>
            <pc:sldMk cId="1652569358" sldId="325"/>
            <ac:picMk id="4" creationId="{830F36E9-0042-423B-B9CE-2602E14312AA}"/>
          </ac:picMkLst>
        </pc:picChg>
        <pc:picChg chg="add del mod">
          <ac:chgData name="來賓使用者" userId="" providerId="Windows Live" clId="Web-{A55DF07C-0EDB-46F0-91CB-DEE68CE1CCC1}" dt="2019-07-29T05:47:53.753" v="1265"/>
          <ac:picMkLst>
            <pc:docMk/>
            <pc:sldMk cId="1652569358" sldId="325"/>
            <ac:picMk id="6" creationId="{F0F037D3-60FC-4B9D-AC8D-E7D608C464FD}"/>
          </ac:picMkLst>
        </pc:picChg>
      </pc:sldChg>
      <pc:sldChg chg="addSp delSp modSp new mod ord setBg">
        <pc:chgData name="來賓使用者" userId="" providerId="Windows Live" clId="Web-{A55DF07C-0EDB-46F0-91CB-DEE68CE1CCC1}" dt="2019-07-29T05:56:45.192" v="1373"/>
        <pc:sldMkLst>
          <pc:docMk/>
          <pc:sldMk cId="3846015814" sldId="325"/>
        </pc:sldMkLst>
        <pc:spChg chg="del">
          <ac:chgData name="來賓使用者" userId="" providerId="Windows Live" clId="Web-{A55DF07C-0EDB-46F0-91CB-DEE68CE1CCC1}" dt="2019-07-29T05:55:48.286" v="1354"/>
          <ac:spMkLst>
            <pc:docMk/>
            <pc:sldMk cId="3846015814" sldId="325"/>
            <ac:spMk id="2" creationId="{0999B6D1-1CF8-4583-90DE-DD49D55771C3}"/>
          </ac:spMkLst>
        </pc:spChg>
        <pc:spChg chg="del">
          <ac:chgData name="來賓使用者" userId="" providerId="Windows Live" clId="Web-{A55DF07C-0EDB-46F0-91CB-DEE68CE1CCC1}" dt="2019-07-29T05:55:48.286" v="1354"/>
          <ac:spMkLst>
            <pc:docMk/>
            <pc:sldMk cId="3846015814" sldId="325"/>
            <ac:spMk id="3" creationId="{A7A4DD6A-8EB0-4C87-A5D5-FCDF9F9A3DA5}"/>
          </ac:spMkLst>
        </pc:spChg>
        <pc:spChg chg="add mod">
          <ac:chgData name="來賓使用者" userId="" providerId="Windows Live" clId="Web-{A55DF07C-0EDB-46F0-91CB-DEE68CE1CCC1}" dt="2019-07-29T05:56:37.661" v="1372" actId="1076"/>
          <ac:spMkLst>
            <pc:docMk/>
            <pc:sldMk cId="3846015814" sldId="325"/>
            <ac:spMk id="7" creationId="{64C905C9-B8B6-4C16-AC57-F37D06F2DCE2}"/>
          </ac:spMkLst>
        </pc:spChg>
        <pc:picChg chg="add mod">
          <ac:chgData name="來賓使用者" userId="" providerId="Windows Live" clId="Web-{A55DF07C-0EDB-46F0-91CB-DEE68CE1CCC1}" dt="2019-07-29T05:55:48.286" v="1354"/>
          <ac:picMkLst>
            <pc:docMk/>
            <pc:sldMk cId="3846015814" sldId="325"/>
            <ac:picMk id="4" creationId="{45F722FE-2EF9-415E-939E-A25ACDA69BE6}"/>
          </ac:picMkLst>
        </pc:picChg>
      </pc:sldChg>
      <pc:sldChg chg="add del replId">
        <pc:chgData name="來賓使用者" userId="" providerId="Windows Live" clId="Web-{A55DF07C-0EDB-46F0-91CB-DEE68CE1CCC1}" dt="2019-07-29T05:26:49.092" v="1207"/>
        <pc:sldMkLst>
          <pc:docMk/>
          <pc:sldMk cId="3627197587" sldId="326"/>
        </pc:sldMkLst>
      </pc:sldChg>
    </pc:docChg>
  </pc:docChgLst>
  <pc:docChgLst>
    <pc:chgData name="來賓使用者" providerId="Windows Live" clId="Web-{ECD58EE9-7CD3-4109-B7A0-1543FBF2A5AA}"/>
    <pc:docChg chg="addSld modSld sldOrd">
      <pc:chgData name="來賓使用者" userId="" providerId="Windows Live" clId="Web-{ECD58EE9-7CD3-4109-B7A0-1543FBF2A5AA}" dt="2019-07-28T14:53:27.126" v="48"/>
      <pc:docMkLst>
        <pc:docMk/>
      </pc:docMkLst>
      <pc:sldChg chg="addSp delSp modSp">
        <pc:chgData name="來賓使用者" userId="" providerId="Windows Live" clId="Web-{ECD58EE9-7CD3-4109-B7A0-1543FBF2A5AA}" dt="2019-07-28T14:53:27.126" v="48"/>
        <pc:sldMkLst>
          <pc:docMk/>
          <pc:sldMk cId="0" sldId="307"/>
        </pc:sldMkLst>
        <pc:spChg chg="add mod">
          <ac:chgData name="來賓使用者" userId="" providerId="Windows Live" clId="Web-{ECD58EE9-7CD3-4109-B7A0-1543FBF2A5AA}" dt="2019-07-28T14:52:14.311" v="22" actId="14100"/>
          <ac:spMkLst>
            <pc:docMk/>
            <pc:sldMk cId="0" sldId="307"/>
            <ac:spMk id="9" creationId="{C12E5947-648F-4718-B6BD-EBFC609E80FE}"/>
          </ac:spMkLst>
        </pc:spChg>
        <pc:spChg chg="add mod">
          <ac:chgData name="來賓使用者" userId="" providerId="Windows Live" clId="Web-{ECD58EE9-7CD3-4109-B7A0-1543FBF2A5AA}" dt="2019-07-28T14:52:25.296" v="26" actId="14100"/>
          <ac:spMkLst>
            <pc:docMk/>
            <pc:sldMk cId="0" sldId="307"/>
            <ac:spMk id="10" creationId="{79E033F9-248C-4B2C-85F5-A0CFAF9015EE}"/>
          </ac:spMkLst>
        </pc:spChg>
        <pc:spChg chg="add mod">
          <ac:chgData name="來賓使用者" userId="" providerId="Windows Live" clId="Web-{ECD58EE9-7CD3-4109-B7A0-1543FBF2A5AA}" dt="2019-07-28T14:52:45.109" v="32" actId="1076"/>
          <ac:spMkLst>
            <pc:docMk/>
            <pc:sldMk cId="0" sldId="307"/>
            <ac:spMk id="11" creationId="{051F0245-573A-4740-81D0-9A9BA00D91AC}"/>
          </ac:spMkLst>
        </pc:spChg>
        <pc:spChg chg="add del mod">
          <ac:chgData name="來賓使用者" userId="" providerId="Windows Live" clId="Web-{ECD58EE9-7CD3-4109-B7A0-1543FBF2A5AA}" dt="2019-07-28T14:52:57.563" v="38"/>
          <ac:spMkLst>
            <pc:docMk/>
            <pc:sldMk cId="0" sldId="307"/>
            <ac:spMk id="12" creationId="{D59B1F47-4C9F-4277-B569-94D8CBD3EBCB}"/>
          </ac:spMkLst>
        </pc:spChg>
        <pc:spChg chg="add mod">
          <ac:chgData name="來賓使用者" userId="" providerId="Windows Live" clId="Web-{ECD58EE9-7CD3-4109-B7A0-1543FBF2A5AA}" dt="2019-07-28T14:53:27.126" v="48"/>
          <ac:spMkLst>
            <pc:docMk/>
            <pc:sldMk cId="0" sldId="307"/>
            <ac:spMk id="13" creationId="{A6EA2DEE-5BA6-46F6-B303-5D90E57F26F1}"/>
          </ac:spMkLst>
        </pc:spChg>
      </pc:sldChg>
      <pc:sldChg chg="addSp delSp modSp">
        <pc:chgData name="來賓使用者" userId="" providerId="Windows Live" clId="Web-{ECD58EE9-7CD3-4109-B7A0-1543FBF2A5AA}" dt="2019-07-28T14:50:39.340" v="13" actId="1076"/>
        <pc:sldMkLst>
          <pc:docMk/>
          <pc:sldMk cId="0" sldId="308"/>
        </pc:sldMkLst>
        <pc:picChg chg="add del mod">
          <ac:chgData name="來賓使用者" userId="" providerId="Windows Live" clId="Web-{ECD58EE9-7CD3-4109-B7A0-1543FBF2A5AA}" dt="2019-07-28T14:49:52.744" v="5"/>
          <ac:picMkLst>
            <pc:docMk/>
            <pc:sldMk cId="0" sldId="308"/>
            <ac:picMk id="11" creationId="{5D23E202-1892-4AE7-8AE5-191D71F061C6}"/>
          </ac:picMkLst>
        </pc:picChg>
        <pc:picChg chg="add mod">
          <ac:chgData name="來賓使用者" userId="" providerId="Windows Live" clId="Web-{ECD58EE9-7CD3-4109-B7A0-1543FBF2A5AA}" dt="2019-07-28T14:50:39.340" v="13" actId="1076"/>
          <ac:picMkLst>
            <pc:docMk/>
            <pc:sldMk cId="0" sldId="308"/>
            <ac:picMk id="13" creationId="{EED18B0A-DDAE-4927-AADC-B81144818CC4}"/>
          </ac:picMkLst>
        </pc:picChg>
      </pc:sldChg>
      <pc:sldChg chg="delSp add ord replId">
        <pc:chgData name="來賓使用者" userId="" providerId="Windows Live" clId="Web-{ECD58EE9-7CD3-4109-B7A0-1543FBF2A5AA}" dt="2019-07-28T14:50:43.918" v="15"/>
        <pc:sldMkLst>
          <pc:docMk/>
          <pc:sldMk cId="1948189026" sldId="316"/>
        </pc:sldMkLst>
        <pc:picChg chg="del">
          <ac:chgData name="來賓使用者" userId="" providerId="Windows Live" clId="Web-{ECD58EE9-7CD3-4109-B7A0-1543FBF2A5AA}" dt="2019-07-28T14:49:08.087" v="4"/>
          <ac:picMkLst>
            <pc:docMk/>
            <pc:sldMk cId="1948189026" sldId="316"/>
            <ac:picMk id="11" creationId="{5D23E202-1892-4AE7-8AE5-191D71F061C6}"/>
          </ac:picMkLst>
        </pc:picChg>
      </pc:sldChg>
      <pc:sldChg chg="add replId">
        <pc:chgData name="來賓使用者" userId="" providerId="Windows Live" clId="Web-{ECD58EE9-7CD3-4109-B7A0-1543FBF2A5AA}" dt="2019-07-28T14:50:42.137" v="14"/>
        <pc:sldMkLst>
          <pc:docMk/>
          <pc:sldMk cId="924998178" sldId="31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4800" y="0"/>
            <a:ext cx="8839200" cy="632460"/>
          </a:xfrm>
          <a:custGeom>
            <a:avLst/>
            <a:gdLst/>
            <a:ahLst/>
            <a:cxnLst/>
            <a:rect l="l" t="t" r="r" b="b"/>
            <a:pathLst>
              <a:path w="8839200" h="632460">
                <a:moveTo>
                  <a:pt x="0" y="632460"/>
                </a:moveTo>
                <a:lnTo>
                  <a:pt x="8839200" y="632460"/>
                </a:lnTo>
                <a:lnTo>
                  <a:pt x="8839200" y="0"/>
                </a:lnTo>
                <a:lnTo>
                  <a:pt x="0" y="0"/>
                </a:lnTo>
                <a:lnTo>
                  <a:pt x="0" y="632460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687324" cy="947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16051" y="29718"/>
            <a:ext cx="7511897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‹#›</a:t>
            </a:fld>
            <a:endParaRPr spc="-6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1E469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‹#›</a:t>
            </a:fld>
            <a:endParaRPr spc="-6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‹#›</a:t>
            </a:fld>
            <a:endParaRPr spc="-6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4800" y="0"/>
            <a:ext cx="8839200" cy="632460"/>
          </a:xfrm>
          <a:custGeom>
            <a:avLst/>
            <a:gdLst/>
            <a:ahLst/>
            <a:cxnLst/>
            <a:rect l="l" t="t" r="r" b="b"/>
            <a:pathLst>
              <a:path w="8839200" h="632460">
                <a:moveTo>
                  <a:pt x="0" y="632460"/>
                </a:moveTo>
                <a:lnTo>
                  <a:pt x="8839200" y="632460"/>
                </a:lnTo>
                <a:lnTo>
                  <a:pt x="8839200" y="0"/>
                </a:lnTo>
                <a:lnTo>
                  <a:pt x="0" y="0"/>
                </a:lnTo>
                <a:lnTo>
                  <a:pt x="0" y="632460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687324" cy="947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‹#›</a:t>
            </a:fld>
            <a:endParaRPr spc="-6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‹#›</a:t>
            </a:fld>
            <a:endParaRPr spc="-6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04800" y="0"/>
            <a:ext cx="8839200" cy="632460"/>
          </a:xfrm>
          <a:custGeom>
            <a:avLst/>
            <a:gdLst/>
            <a:ahLst/>
            <a:cxnLst/>
            <a:rect l="l" t="t" r="r" b="b"/>
            <a:pathLst>
              <a:path w="8839200" h="632460">
                <a:moveTo>
                  <a:pt x="0" y="632460"/>
                </a:moveTo>
                <a:lnTo>
                  <a:pt x="8839200" y="632460"/>
                </a:lnTo>
                <a:lnTo>
                  <a:pt x="8839200" y="0"/>
                </a:lnTo>
                <a:lnTo>
                  <a:pt x="0" y="0"/>
                </a:lnTo>
                <a:lnTo>
                  <a:pt x="0" y="632460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0" y="0"/>
            <a:ext cx="687324" cy="94792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6688" y="29718"/>
            <a:ext cx="7570622" cy="513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6768" y="1064565"/>
            <a:ext cx="8830462" cy="4715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1E469F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740658" y="6679488"/>
            <a:ext cx="189293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7/28/2019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806815" y="6679488"/>
            <a:ext cx="206375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‹#›</a:t>
            </a:fld>
            <a:endParaRPr spc="-6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fh@cs.uni-freiburg.de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j.vanschoren@tue.n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.jpg"/><Relationship Id="rId7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pers.nips.cc/paper/5715-bayesian-optimization-with-exponential-convergence.pdf" TargetMode="External"/><Relationship Id="rId5" Type="http://schemas.openxmlformats.org/officeDocument/2006/relationships/hyperlink" Target="https://arxiv.org/ftp/arxiv/papers/1206/1206.6457.pdf" TargetMode="External"/><Relationship Id="rId4" Type="http://schemas.openxmlformats.org/officeDocument/2006/relationships/hyperlink" Target="https://link.springer.com/chapter/10.1007/3-540-07165-2_55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ai.org/ocs/index.php/IJCAI/IJCAI13/paper/view/6971/6964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l.informatik.uni-freiburg.de/papers/13-BayesOpt_Arc-Kernel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eg"/><Relationship Id="rId4" Type="http://schemas.openxmlformats.org/officeDocument/2006/relationships/hyperlink" Target="https://papers.nips.cc/paper/4443-algorithms-for-hyper-parameter-optimization.pdf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review.net/pdf?id=xnrA4qzmPu1m7RyVi38Z" TargetMode="External"/><Relationship Id="rId3" Type="http://schemas.openxmlformats.org/officeDocument/2006/relationships/image" Target="../media/image69.png"/><Relationship Id="rId7" Type="http://schemas.openxmlformats.org/officeDocument/2006/relationships/hyperlink" Target="https://arxiv.org/abs/1604.00772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acm.org/citation.cfm?id=584641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edings.mlr.press/v80/franceschi18a/franceschi18a.pdf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hyperlink" Target="http://proceedings.mlr.press/v48/luketina16.pdf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06.3896" TargetMode="External"/><Relationship Id="rId7" Type="http://schemas.openxmlformats.org/officeDocument/2006/relationships/image" Target="../media/image7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hyperlink" Target="https://openreview.net/pdf?id=S11KBYclx" TargetMode="External"/><Relationship Id="rId4" Type="http://schemas.openxmlformats.org/officeDocument/2006/relationships/hyperlink" Target="https://www.aaai.org/ocs/index.php/IJCAI/IJCAI15/paper/view/11468/11222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406.3896" TargetMode="External"/><Relationship Id="rId3" Type="http://schemas.openxmlformats.org/officeDocument/2006/relationships/image" Target="../media/image78.jpg"/><Relationship Id="rId7" Type="http://schemas.openxmlformats.org/officeDocument/2006/relationships/hyperlink" Target="https://papers.nips.cc/paper/5086-multi-task-bayesian-optimization.pdf" TargetMode="External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Relationship Id="rId9" Type="http://schemas.openxmlformats.org/officeDocument/2006/relationships/hyperlink" Target="https://arxiv.org/pdf/1703.06240.pdf" TargetMode="Externa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9" Type="http://schemas.openxmlformats.org/officeDocument/2006/relationships/image" Target="../media/image42.png"/><Relationship Id="rId21" Type="http://schemas.openxmlformats.org/officeDocument/2006/relationships/image" Target="../media/image24.png"/><Relationship Id="rId34" Type="http://schemas.openxmlformats.org/officeDocument/2006/relationships/image" Target="../media/image37.png"/><Relationship Id="rId42" Type="http://schemas.openxmlformats.org/officeDocument/2006/relationships/image" Target="../media/image45.png"/><Relationship Id="rId47" Type="http://schemas.openxmlformats.org/officeDocument/2006/relationships/image" Target="../media/image50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6" Type="http://schemas.openxmlformats.org/officeDocument/2006/relationships/image" Target="../media/image19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37" Type="http://schemas.openxmlformats.org/officeDocument/2006/relationships/image" Target="../media/image40.png"/><Relationship Id="rId40" Type="http://schemas.openxmlformats.org/officeDocument/2006/relationships/image" Target="../media/image43.png"/><Relationship Id="rId45" Type="http://schemas.openxmlformats.org/officeDocument/2006/relationships/image" Target="../media/image48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36" Type="http://schemas.openxmlformats.org/officeDocument/2006/relationships/image" Target="../media/image39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4" Type="http://schemas.openxmlformats.org/officeDocument/2006/relationships/image" Target="../media/image47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Relationship Id="rId35" Type="http://schemas.openxmlformats.org/officeDocument/2006/relationships/image" Target="../media/image38.png"/><Relationship Id="rId43" Type="http://schemas.openxmlformats.org/officeDocument/2006/relationships/image" Target="../media/image46.png"/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36.png"/><Relationship Id="rId38" Type="http://schemas.openxmlformats.org/officeDocument/2006/relationships/image" Target="../media/image41.png"/><Relationship Id="rId46" Type="http://schemas.openxmlformats.org/officeDocument/2006/relationships/image" Target="../media/image49.png"/><Relationship Id="rId20" Type="http://schemas.openxmlformats.org/officeDocument/2006/relationships/image" Target="../media/image23.png"/><Relationship Id="rId41" Type="http://schemas.openxmlformats.org/officeDocument/2006/relationships/image" Target="../media/image4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edings.mlr.press/v51/jamieson16.pdf" TargetMode="External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pdf?id=ry18Ww5ee" TargetMode="External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proceedings.mlr.press/v80/falkner18a/falkner18a.pdf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edings.mlr.press/v80/falkner18a/falkner18a.pdf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automl/HpBandSter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hyperlink" Target="https://link.springer.com/chapter/10.1007/978-3-319-31204-0_9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pers.nips.cc/paper/5872-efficient-and-robust-automated-machine-learning.pdf" TargetMode="External"/><Relationship Id="rId5" Type="http://schemas.openxmlformats.org/officeDocument/2006/relationships/hyperlink" Target="http://conference.scipy.org/proceedings/scipy2014/pdfs/komer.pdf" TargetMode="External"/><Relationship Id="rId4" Type="http://schemas.openxmlformats.org/officeDocument/2006/relationships/hyperlink" Target="https://www.cs.ubc.ca/labs/beta/Projects/autoweka/papers/autoweka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g"/><Relationship Id="rId5" Type="http://schemas.openxmlformats.org/officeDocument/2006/relationships/hyperlink" Target="https://github.com/automl/auto-sklearn" TargetMode="External"/><Relationship Id="rId4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8.05377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uanlan.zhihu.com/p/43421202?fbclid=IwAR20wPOoNWoTVlbLMrm5TWkeZ3jpean_2LVmLa9QiUEdigDkxBj7ua3rQcw" TargetMode="External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openaccess.thecvf.com/content_cvpr_2018/papers/Zoph_Learning_Transferable_Architectures_CVPR_2018_paper.pdf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openaccess.thecvf.com/content_cvpr_2018/papers/Zoph_Learning_Transferable_Architectures_CVPR_2018_paper.pdf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jpg"/><Relationship Id="rId4" Type="http://schemas.openxmlformats.org/officeDocument/2006/relationships/image" Target="../media/image5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review.net/pdf?id=r1Ue8Hcxg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mo.cs.brandeis.edu/papers/ieeenn.pdf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g"/><Relationship Id="rId5" Type="http://schemas.openxmlformats.org/officeDocument/2006/relationships/hyperlink" Target="https://arxiv.org/pdf/1703.00548.pdf" TargetMode="External"/><Relationship Id="rId4" Type="http://schemas.openxmlformats.org/officeDocument/2006/relationships/hyperlink" Target="http://nn.cs.utexas.edu/downloads/papers/stanley.ec02.pdf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g"/><Relationship Id="rId4" Type="http://schemas.openxmlformats.org/officeDocument/2006/relationships/hyperlink" Target="https://arxiv.org/pdf/1802.01548.pdf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gif"/><Relationship Id="rId4" Type="http://schemas.openxmlformats.org/officeDocument/2006/relationships/image" Target="../media/image109.gi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zhuanlan.zhihu.com/p/43421202?fbclid=IwAR20wPOoNWoTVlbLMrm5TWkeZ3jpean_2LVmLa9QiUEdigDkxBj7ua3rQcw" TargetMode="External"/><Relationship Id="rId3" Type="http://schemas.openxmlformats.org/officeDocument/2006/relationships/hyperlink" Target="http://proceedings.mlr.press/v28/bergstra13.pdf" TargetMode="External"/><Relationship Id="rId7" Type="http://schemas.openxmlformats.org/officeDocument/2006/relationships/hyperlink" Target="http://openaccess.thecvf.com/content_ECCV_2018/papers/Chenxi_Liu_Progressive_Neural_Architecture_ECCV_2018_paper.pdf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apers.nips.cc/paper/7472-neural-architecture-search-with-bayesian-optimisation-and-optimal-transport.pdf" TargetMode="External"/><Relationship Id="rId5" Type="http://schemas.openxmlformats.org/officeDocument/2006/relationships/hyperlink" Target="https://arxiv.org/pdf/1409.4011.pdf" TargetMode="External"/><Relationship Id="rId4" Type="http://schemas.openxmlformats.org/officeDocument/2006/relationships/hyperlink" Target="https://docs.google.com/viewer?a=v&amp;amp;pid=sites&amp;amp;srcid=ZGVmYXVsdGRvbWFpbnxhdXRvbWwyMDE2fGd4OjMzYjQ4OWNhNTFhNzlhNGE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viewer?a=v&amp;amp;pid=sites&amp;amp;srcid=ZGVmYXVsdGRvbWFpbnxhdXRvbWwyMDE4aWNtbHxneDo1MzBiNTI2ZGZhMGJjNzUw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apers.nips.cc/paper/8056-transfer-learning-with-neural-automl.pdf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1.05641.pdf" TargetMode="External"/><Relationship Id="rId7" Type="http://schemas.openxmlformats.org/officeDocument/2006/relationships/image" Target="../media/image11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jpg"/><Relationship Id="rId5" Type="http://schemas.openxmlformats.org/officeDocument/2006/relationships/hyperlink" Target="http://proceedings.mlr.press/v80/cai18a/cai18a.pdf" TargetMode="External"/><Relationship Id="rId4" Type="http://schemas.openxmlformats.org/officeDocument/2006/relationships/hyperlink" Target="http://proceedings.mlr.press/v48/wei16.pdf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aai.org/ocs/index.php/AAAI/AAAI18/paper/viewFile/16755/16568" TargetMode="External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roceedings.mlr.press/v80/cai18a/cai18a.pdf" TargetMode="External"/><Relationship Id="rId5" Type="http://schemas.openxmlformats.org/officeDocument/2006/relationships/hyperlink" Target="http://proceedings.mlr.press/v70/cortes17a/cortes17a.pdf" TargetMode="External"/><Relationship Id="rId4" Type="http://schemas.openxmlformats.org/officeDocument/2006/relationships/hyperlink" Target="http://metalearning.ml/2017/papers/metalearn17_elsken.pdf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automl.org/book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6304-convolutional-neural-fabrics.pdf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6304-convolutional-neural-fabrics.pdf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proceedings.mlr.press/v80/bender18a/bender18a.pdf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jpg"/><Relationship Id="rId5" Type="http://schemas.openxmlformats.org/officeDocument/2006/relationships/hyperlink" Target="https://arxiv.org/pdf/1708.05344.pdf" TargetMode="External"/><Relationship Id="rId4" Type="http://schemas.openxmlformats.org/officeDocument/2006/relationships/hyperlink" Target="http://proceedings.mlr.press/v80/pham18a/pham18a.pdf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ceedings.mlr.press/v48/luketina16.pdf" TargetMode="External"/><Relationship Id="rId4" Type="http://schemas.openxmlformats.org/officeDocument/2006/relationships/hyperlink" Target="https://arxiv.org/pdf/1806.09055.pdf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review.net/pdf?id=ByME42AqK7" TargetMode="External"/><Relationship Id="rId3" Type="http://schemas.openxmlformats.org/officeDocument/2006/relationships/hyperlink" Target="https://openreview.net/forum?id=rylqooRqK7" TargetMode="External"/><Relationship Id="rId7" Type="http://schemas.openxmlformats.org/officeDocument/2006/relationships/hyperlink" Target="https://arxiv.org/pdf/1807.11626.pdf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review.net/forum?id=rkgW0oA9FX&amp;amp;noteId=rkgW0oA9FX" TargetMode="External"/><Relationship Id="rId5" Type="http://schemas.openxmlformats.org/officeDocument/2006/relationships/hyperlink" Target="https://openreview.net/forum?id=HylVB3AqYm" TargetMode="External"/><Relationship Id="rId4" Type="http://schemas.openxmlformats.org/officeDocument/2006/relationships/hyperlink" Target="https://openreview.net/forum?id=ryxjH3R5KQ&amp;amp;noteId=ryxjH3R5KQ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automl.org/book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ml.org/wp-content/uploads/2018/09/chapter1-hpo.pdf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4800" y="0"/>
            <a:ext cx="425450" cy="632460"/>
          </a:xfrm>
          <a:custGeom>
            <a:avLst/>
            <a:gdLst/>
            <a:ahLst/>
            <a:cxnLst/>
            <a:rect l="l" t="t" r="r" b="b"/>
            <a:pathLst>
              <a:path w="425450" h="632460">
                <a:moveTo>
                  <a:pt x="0" y="632460"/>
                </a:moveTo>
                <a:lnTo>
                  <a:pt x="425195" y="632460"/>
                </a:lnTo>
                <a:lnTo>
                  <a:pt x="425195" y="0"/>
                </a:lnTo>
                <a:lnTo>
                  <a:pt x="0" y="0"/>
                </a:lnTo>
                <a:lnTo>
                  <a:pt x="0" y="632460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687324" cy="947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9995" y="0"/>
            <a:ext cx="8414385" cy="632460"/>
          </a:xfrm>
          <a:custGeom>
            <a:avLst/>
            <a:gdLst/>
            <a:ahLst/>
            <a:cxnLst/>
            <a:rect l="l" t="t" r="r" b="b"/>
            <a:pathLst>
              <a:path w="8414385" h="632460">
                <a:moveTo>
                  <a:pt x="0" y="632460"/>
                </a:moveTo>
                <a:lnTo>
                  <a:pt x="8414004" y="632460"/>
                </a:lnTo>
                <a:lnTo>
                  <a:pt x="8414004" y="0"/>
                </a:lnTo>
                <a:lnTo>
                  <a:pt x="0" y="0"/>
                </a:lnTo>
                <a:lnTo>
                  <a:pt x="0" y="632460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381" y="3006089"/>
            <a:ext cx="8336915" cy="0"/>
          </a:xfrm>
          <a:custGeom>
            <a:avLst/>
            <a:gdLst/>
            <a:ahLst/>
            <a:cxnLst/>
            <a:rect l="l" t="t" r="r" b="b"/>
            <a:pathLst>
              <a:path w="8336915">
                <a:moveTo>
                  <a:pt x="0" y="0"/>
                </a:moveTo>
                <a:lnTo>
                  <a:pt x="8336788" y="0"/>
                </a:lnTo>
              </a:path>
            </a:pathLst>
          </a:custGeom>
          <a:ln w="38100">
            <a:solidFill>
              <a:srgbClr val="1E50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38580" y="3556968"/>
            <a:ext cx="2732405" cy="1613535"/>
          </a:xfrm>
          <a:prstGeom prst="rect">
            <a:avLst/>
          </a:prstGeom>
        </p:spPr>
        <p:txBody>
          <a:bodyPr vert="horz" wrap="square" lIns="0" tIns="24320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15"/>
              </a:spcBef>
            </a:pPr>
            <a:r>
              <a:rPr sz="2800" b="1" spc="-240">
                <a:latin typeface="Arial"/>
                <a:cs typeface="Arial"/>
              </a:rPr>
              <a:t>Frank</a:t>
            </a:r>
            <a:r>
              <a:rPr sz="2800" b="1" spc="-130">
                <a:latin typeface="Arial"/>
                <a:cs typeface="Arial"/>
              </a:rPr>
              <a:t> </a:t>
            </a:r>
            <a:r>
              <a:rPr sz="2800" b="1" spc="-125">
                <a:latin typeface="Arial"/>
                <a:cs typeface="Arial"/>
              </a:rPr>
              <a:t>Hutter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60"/>
              </a:spcBef>
            </a:pPr>
            <a:r>
              <a:rPr sz="2400" spc="-80">
                <a:latin typeface="Arial"/>
                <a:cs typeface="Arial"/>
              </a:rPr>
              <a:t>University </a:t>
            </a:r>
            <a:r>
              <a:rPr sz="2400" spc="-5">
                <a:latin typeface="Arial"/>
                <a:cs typeface="Arial"/>
              </a:rPr>
              <a:t>of</a:t>
            </a:r>
            <a:r>
              <a:rPr sz="2400" spc="-254">
                <a:latin typeface="Arial"/>
                <a:cs typeface="Arial"/>
              </a:rPr>
              <a:t> </a:t>
            </a:r>
            <a:r>
              <a:rPr sz="2400" spc="-105">
                <a:latin typeface="Arial"/>
                <a:cs typeface="Arial"/>
              </a:rPr>
              <a:t>Freiburg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85">
                <a:latin typeface="Arial"/>
                <a:cs typeface="Arial"/>
                <a:hlinkClick r:id="rId3"/>
              </a:rPr>
              <a:t>fh@cs.uni-freiburg.de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66691" y="3561539"/>
            <a:ext cx="4427855" cy="1613535"/>
          </a:xfrm>
          <a:prstGeom prst="rect">
            <a:avLst/>
          </a:prstGeom>
        </p:spPr>
        <p:txBody>
          <a:bodyPr vert="horz" wrap="square" lIns="0" tIns="243205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915"/>
              </a:spcBef>
            </a:pPr>
            <a:r>
              <a:rPr sz="2800" b="1" spc="-254">
                <a:latin typeface="Arial"/>
                <a:cs typeface="Arial"/>
              </a:rPr>
              <a:t>Joaquin</a:t>
            </a:r>
            <a:r>
              <a:rPr sz="2800" b="1" spc="-145">
                <a:latin typeface="Arial"/>
                <a:cs typeface="Arial"/>
              </a:rPr>
              <a:t> </a:t>
            </a:r>
            <a:r>
              <a:rPr sz="2800" b="1" spc="-254">
                <a:latin typeface="Arial"/>
                <a:cs typeface="Arial"/>
              </a:rPr>
              <a:t>Vanschoren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1560"/>
              </a:spcBef>
            </a:pPr>
            <a:r>
              <a:rPr sz="2400" spc="-125">
                <a:latin typeface="Arial"/>
                <a:cs typeface="Arial"/>
              </a:rPr>
              <a:t>Eindhoven </a:t>
            </a:r>
            <a:r>
              <a:rPr sz="2400" spc="-80">
                <a:latin typeface="Arial"/>
                <a:cs typeface="Arial"/>
              </a:rPr>
              <a:t>University </a:t>
            </a:r>
            <a:r>
              <a:rPr sz="2400" spc="-10">
                <a:latin typeface="Arial"/>
                <a:cs typeface="Arial"/>
              </a:rPr>
              <a:t>of</a:t>
            </a:r>
            <a:r>
              <a:rPr sz="2400" spc="-160">
                <a:latin typeface="Arial"/>
                <a:cs typeface="Arial"/>
              </a:rPr>
              <a:t> </a:t>
            </a:r>
            <a:r>
              <a:rPr sz="2400" spc="-150">
                <a:latin typeface="Arial"/>
                <a:cs typeface="Arial"/>
              </a:rPr>
              <a:t>Technology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400" spc="-100">
                <a:latin typeface="Arial"/>
                <a:cs typeface="Arial"/>
                <a:hlinkClick r:id="rId4"/>
              </a:rPr>
              <a:t>j.vanschoren@tue.nl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174496" y="1358645"/>
            <a:ext cx="6687184" cy="1004569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524760" marR="5080" indent="-2512695">
              <a:lnSpc>
                <a:spcPct val="100600"/>
              </a:lnSpc>
              <a:spcBef>
                <a:spcPts val="80"/>
              </a:spcBef>
            </a:pPr>
            <a:r>
              <a:rPr b="1" spc="-200">
                <a:solidFill>
                  <a:srgbClr val="000000"/>
                </a:solidFill>
                <a:latin typeface="Arial"/>
                <a:cs typeface="Arial"/>
              </a:rPr>
              <a:t>Automatic </a:t>
            </a:r>
            <a:r>
              <a:rPr b="1" spc="-185">
                <a:solidFill>
                  <a:srgbClr val="000000"/>
                </a:solidFill>
                <a:latin typeface="Arial"/>
                <a:cs typeface="Arial"/>
              </a:rPr>
              <a:t>Machine </a:t>
            </a:r>
            <a:r>
              <a:rPr b="1" spc="-260">
                <a:solidFill>
                  <a:srgbClr val="000000"/>
                </a:solidFill>
                <a:latin typeface="Arial"/>
                <a:cs typeface="Arial"/>
              </a:rPr>
              <a:t>Learning </a:t>
            </a:r>
            <a:r>
              <a:rPr b="1" spc="-185">
                <a:solidFill>
                  <a:srgbClr val="000000"/>
                </a:solidFill>
                <a:latin typeface="Arial"/>
                <a:cs typeface="Arial"/>
              </a:rPr>
              <a:t>(AutoML):  </a:t>
            </a:r>
            <a:r>
              <a:rPr b="1" spc="-37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b="1" spc="-17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b="1" spc="-190">
                <a:solidFill>
                  <a:srgbClr val="000000"/>
                </a:solidFill>
                <a:latin typeface="Arial"/>
                <a:cs typeface="Arial"/>
              </a:rPr>
              <a:t>Tutorial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1781682" y="6143650"/>
            <a:ext cx="52304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-125">
                <a:latin typeface="Arial"/>
                <a:cs typeface="Arial"/>
              </a:rPr>
              <a:t>Slides </a:t>
            </a:r>
            <a:r>
              <a:rPr sz="1800" spc="-80">
                <a:latin typeface="Arial"/>
                <a:cs typeface="Arial"/>
              </a:rPr>
              <a:t>available </a:t>
            </a:r>
            <a:r>
              <a:rPr sz="1800" spc="-25">
                <a:latin typeface="Arial"/>
                <a:cs typeface="Arial"/>
              </a:rPr>
              <a:t>at </a:t>
            </a:r>
            <a:r>
              <a:rPr sz="1800" spc="-45">
                <a:latin typeface="Arial"/>
                <a:cs typeface="Arial"/>
              </a:rPr>
              <a:t>automl.org/events </a:t>
            </a:r>
            <a:r>
              <a:rPr sz="1800" spc="-105">
                <a:latin typeface="Arial"/>
                <a:cs typeface="Arial"/>
              </a:rPr>
              <a:t>-&gt; </a:t>
            </a:r>
            <a:r>
              <a:rPr sz="1800" spc="-70">
                <a:latin typeface="Arial"/>
                <a:cs typeface="Arial"/>
              </a:rPr>
              <a:t>AutoML</a:t>
            </a:r>
            <a:r>
              <a:rPr sz="1800" spc="-150">
                <a:latin typeface="Arial"/>
                <a:cs typeface="Arial"/>
              </a:rPr>
              <a:t> </a:t>
            </a:r>
            <a:r>
              <a:rPr sz="1800" spc="-60">
                <a:latin typeface="Arial"/>
                <a:cs typeface="Arial"/>
              </a:rPr>
              <a:t>Tutorial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800" spc="-50">
                <a:latin typeface="Arial"/>
                <a:cs typeface="Arial"/>
              </a:rPr>
              <a:t>(all </a:t>
            </a:r>
            <a:r>
              <a:rPr sz="1800" spc="-85">
                <a:latin typeface="Arial"/>
                <a:cs typeface="Arial"/>
              </a:rPr>
              <a:t>references are </a:t>
            </a:r>
            <a:r>
              <a:rPr sz="1800" spc="-80">
                <a:latin typeface="Arial"/>
                <a:cs typeface="Arial"/>
              </a:rPr>
              <a:t>clickable</a:t>
            </a:r>
            <a:r>
              <a:rPr sz="1800" spc="-100">
                <a:latin typeface="Arial"/>
                <a:cs typeface="Arial"/>
              </a:rPr>
              <a:t> </a:t>
            </a:r>
            <a:r>
              <a:rPr sz="1800" spc="-70">
                <a:latin typeface="Arial"/>
                <a:cs typeface="Arial"/>
              </a:rPr>
              <a:t>links)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796" y="1140939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3657" y="2703829"/>
            <a:ext cx="91211" cy="957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3657" y="3069589"/>
            <a:ext cx="91211" cy="957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3657" y="4093717"/>
            <a:ext cx="91211" cy="95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73657" y="4459478"/>
            <a:ext cx="91211" cy="95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73657" y="5483669"/>
            <a:ext cx="91211" cy="95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3657" y="5849429"/>
            <a:ext cx="91211" cy="957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2231" y="940688"/>
            <a:ext cx="8225790" cy="5093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264285">
              <a:lnSpc>
                <a:spcPct val="100000"/>
              </a:lnSpc>
              <a:spcBef>
                <a:spcPts val="95"/>
              </a:spcBef>
            </a:pPr>
            <a:r>
              <a:rPr sz="2800" spc="-95">
                <a:solidFill>
                  <a:srgbClr val="1E469F"/>
                </a:solidFill>
                <a:latin typeface="Arial"/>
                <a:cs typeface="Arial"/>
              </a:rPr>
              <a:t>Conditional </a:t>
            </a:r>
            <a:r>
              <a:rPr sz="2800" spc="-114">
                <a:solidFill>
                  <a:srgbClr val="1E469F"/>
                </a:solidFill>
                <a:latin typeface="Arial"/>
                <a:cs typeface="Arial"/>
              </a:rPr>
              <a:t>hyperparameters </a:t>
            </a:r>
            <a:r>
              <a:rPr sz="2800" spc="-350">
                <a:latin typeface="Arial"/>
                <a:cs typeface="Arial"/>
              </a:rPr>
              <a:t>B </a:t>
            </a:r>
            <a:r>
              <a:rPr sz="2800" spc="-130">
                <a:latin typeface="Arial"/>
                <a:cs typeface="Arial"/>
              </a:rPr>
              <a:t>are </a:t>
            </a:r>
            <a:r>
              <a:rPr sz="2800" spc="-80">
                <a:latin typeface="Arial"/>
                <a:cs typeface="Arial"/>
              </a:rPr>
              <a:t>only </a:t>
            </a:r>
            <a:r>
              <a:rPr sz="2800" spc="-100">
                <a:latin typeface="Arial"/>
                <a:cs typeface="Arial"/>
              </a:rPr>
              <a:t>active </a:t>
            </a:r>
            <a:r>
              <a:rPr sz="2800" spc="35">
                <a:latin typeface="Arial"/>
                <a:cs typeface="Arial"/>
              </a:rPr>
              <a:t>if  </a:t>
            </a:r>
            <a:r>
              <a:rPr sz="2800" spc="-35">
                <a:latin typeface="Arial"/>
                <a:cs typeface="Arial"/>
              </a:rPr>
              <a:t>other </a:t>
            </a:r>
            <a:r>
              <a:rPr sz="2800" spc="-114">
                <a:latin typeface="Arial"/>
                <a:cs typeface="Arial"/>
              </a:rPr>
              <a:t>hyperparameters </a:t>
            </a:r>
            <a:r>
              <a:rPr sz="2800" spc="-250">
                <a:latin typeface="Arial"/>
                <a:cs typeface="Arial"/>
              </a:rPr>
              <a:t>A </a:t>
            </a:r>
            <a:r>
              <a:rPr sz="2800" spc="-130">
                <a:latin typeface="Arial"/>
                <a:cs typeface="Arial"/>
              </a:rPr>
              <a:t>are </a:t>
            </a:r>
            <a:r>
              <a:rPr sz="2800" spc="-114">
                <a:latin typeface="Arial"/>
                <a:cs typeface="Arial"/>
              </a:rPr>
              <a:t>set </a:t>
            </a:r>
            <a:r>
              <a:rPr sz="2800" spc="-220">
                <a:latin typeface="Arial"/>
                <a:cs typeface="Arial"/>
              </a:rPr>
              <a:t>a </a:t>
            </a:r>
            <a:r>
              <a:rPr sz="2800" spc="-75">
                <a:latin typeface="Arial"/>
                <a:cs typeface="Arial"/>
              </a:rPr>
              <a:t>certain</a:t>
            </a:r>
            <a:r>
              <a:rPr sz="2800" spc="-95">
                <a:latin typeface="Arial"/>
                <a:cs typeface="Arial"/>
              </a:rPr>
              <a:t> </a:t>
            </a:r>
            <a:r>
              <a:rPr sz="2800" spc="-155">
                <a:latin typeface="Arial"/>
                <a:cs typeface="Arial"/>
              </a:rPr>
              <a:t>way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/>
              <a:cs typeface="Times New Roman"/>
            </a:endParaRPr>
          </a:p>
          <a:p>
            <a:pPr marL="413384" indent="-286385">
              <a:lnSpc>
                <a:spcPct val="100000"/>
              </a:lnSpc>
              <a:buChar char="–"/>
              <a:tabLst>
                <a:tab pos="414020" algn="l"/>
              </a:tabLst>
            </a:pPr>
            <a:r>
              <a:rPr sz="2400" spc="-160">
                <a:latin typeface="Arial"/>
                <a:cs typeface="Arial"/>
              </a:rPr>
              <a:t>Example</a:t>
            </a:r>
            <a:r>
              <a:rPr sz="2400" spc="-145">
                <a:latin typeface="Arial"/>
                <a:cs typeface="Arial"/>
              </a:rPr>
              <a:t> </a:t>
            </a:r>
            <a:r>
              <a:rPr sz="2400" spc="-75">
                <a:latin typeface="Arial"/>
                <a:cs typeface="Arial"/>
              </a:rPr>
              <a:t>1:</a:t>
            </a:r>
            <a:endParaRPr sz="24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515"/>
              </a:spcBef>
            </a:pPr>
            <a:r>
              <a:rPr sz="2000" spc="-175">
                <a:latin typeface="Arial"/>
                <a:cs typeface="Arial"/>
              </a:rPr>
              <a:t>A </a:t>
            </a:r>
            <a:r>
              <a:rPr sz="2000" spc="-170">
                <a:latin typeface="Arial"/>
                <a:cs typeface="Arial"/>
              </a:rPr>
              <a:t>= </a:t>
            </a:r>
            <a:r>
              <a:rPr sz="2000" spc="-90">
                <a:latin typeface="Arial"/>
                <a:cs typeface="Arial"/>
              </a:rPr>
              <a:t>choice </a:t>
            </a:r>
            <a:r>
              <a:rPr sz="2000" spc="-5">
                <a:latin typeface="Arial"/>
                <a:cs typeface="Arial"/>
              </a:rPr>
              <a:t>of </a:t>
            </a:r>
            <a:r>
              <a:rPr sz="2000" spc="-45">
                <a:latin typeface="Arial"/>
                <a:cs typeface="Arial"/>
              </a:rPr>
              <a:t>optimizer </a:t>
            </a:r>
            <a:r>
              <a:rPr sz="2000" spc="-105">
                <a:latin typeface="Arial"/>
                <a:cs typeface="Arial"/>
              </a:rPr>
              <a:t>(Adam </a:t>
            </a:r>
            <a:r>
              <a:rPr sz="2000" spc="-15">
                <a:latin typeface="Arial"/>
                <a:cs typeface="Arial"/>
              </a:rPr>
              <a:t>or</a:t>
            </a:r>
            <a:r>
              <a:rPr sz="2000" spc="-185">
                <a:latin typeface="Arial"/>
                <a:cs typeface="Arial"/>
              </a:rPr>
              <a:t> </a:t>
            </a:r>
            <a:r>
              <a:rPr sz="2000" spc="-250">
                <a:latin typeface="Arial"/>
                <a:cs typeface="Arial"/>
              </a:rPr>
              <a:t>SGD)</a:t>
            </a:r>
            <a:endParaRPr sz="20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480"/>
              </a:spcBef>
            </a:pPr>
            <a:r>
              <a:rPr sz="2000" spc="-245">
                <a:latin typeface="Arial"/>
                <a:cs typeface="Arial"/>
              </a:rPr>
              <a:t>B </a:t>
            </a:r>
            <a:r>
              <a:rPr sz="2000" spc="-170">
                <a:latin typeface="Arial"/>
                <a:cs typeface="Arial"/>
              </a:rPr>
              <a:t>= </a:t>
            </a:r>
            <a:r>
              <a:rPr sz="2000" spc="-120">
                <a:latin typeface="Arial"/>
                <a:cs typeface="Arial"/>
              </a:rPr>
              <a:t>Adam‘s second </a:t>
            </a:r>
            <a:r>
              <a:rPr sz="2000" spc="-55">
                <a:latin typeface="Arial"/>
                <a:cs typeface="Arial"/>
              </a:rPr>
              <a:t>momentum </a:t>
            </a:r>
            <a:r>
              <a:rPr sz="2000" spc="-65">
                <a:latin typeface="Arial"/>
                <a:cs typeface="Arial"/>
              </a:rPr>
              <a:t>hyperparameter </a:t>
            </a:r>
            <a:r>
              <a:rPr sz="2000" spc="-55">
                <a:latin typeface="Arial"/>
                <a:cs typeface="Arial"/>
              </a:rPr>
              <a:t>(only </a:t>
            </a:r>
            <a:r>
              <a:rPr sz="2000" spc="-70">
                <a:latin typeface="Arial"/>
                <a:cs typeface="Arial"/>
              </a:rPr>
              <a:t>active </a:t>
            </a:r>
            <a:r>
              <a:rPr sz="2000" spc="35">
                <a:latin typeface="Arial"/>
                <a:cs typeface="Arial"/>
              </a:rPr>
              <a:t>if</a:t>
            </a:r>
            <a:r>
              <a:rPr sz="2000" spc="-345">
                <a:latin typeface="Arial"/>
                <a:cs typeface="Arial"/>
              </a:rPr>
              <a:t> </a:t>
            </a:r>
            <a:r>
              <a:rPr sz="2000" spc="-125">
                <a:latin typeface="Arial"/>
                <a:cs typeface="Arial"/>
              </a:rPr>
              <a:t>A=Adam)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413384" indent="-286385">
              <a:lnSpc>
                <a:spcPct val="100000"/>
              </a:lnSpc>
              <a:buChar char="–"/>
              <a:tabLst>
                <a:tab pos="414020" algn="l"/>
              </a:tabLst>
            </a:pPr>
            <a:r>
              <a:rPr sz="2400" spc="-160">
                <a:latin typeface="Arial"/>
                <a:cs typeface="Arial"/>
              </a:rPr>
              <a:t>Example</a:t>
            </a:r>
            <a:r>
              <a:rPr sz="2400" spc="-145">
                <a:latin typeface="Arial"/>
                <a:cs typeface="Arial"/>
              </a:rPr>
              <a:t> </a:t>
            </a:r>
            <a:r>
              <a:rPr sz="2400" spc="-75">
                <a:latin typeface="Arial"/>
                <a:cs typeface="Arial"/>
              </a:rPr>
              <a:t>2:</a:t>
            </a:r>
            <a:endParaRPr sz="2400">
              <a:latin typeface="Arial"/>
              <a:cs typeface="Arial"/>
            </a:endParaRPr>
          </a:p>
          <a:p>
            <a:pPr marL="812800" marR="725805">
              <a:lnSpc>
                <a:spcPct val="120000"/>
              </a:lnSpc>
              <a:spcBef>
                <a:spcPts val="30"/>
              </a:spcBef>
            </a:pPr>
            <a:r>
              <a:rPr sz="2000" spc="-175">
                <a:latin typeface="Arial"/>
                <a:cs typeface="Arial"/>
              </a:rPr>
              <a:t>A </a:t>
            </a:r>
            <a:r>
              <a:rPr sz="2000" spc="-170">
                <a:latin typeface="Arial"/>
                <a:cs typeface="Arial"/>
              </a:rPr>
              <a:t>= </a:t>
            </a:r>
            <a:r>
              <a:rPr sz="2000" spc="-40">
                <a:latin typeface="Arial"/>
                <a:cs typeface="Arial"/>
              </a:rPr>
              <a:t>type </a:t>
            </a:r>
            <a:r>
              <a:rPr sz="2000" spc="-5">
                <a:latin typeface="Arial"/>
                <a:cs typeface="Arial"/>
              </a:rPr>
              <a:t>of </a:t>
            </a:r>
            <a:r>
              <a:rPr sz="2000" spc="-75">
                <a:latin typeface="Arial"/>
                <a:cs typeface="Arial"/>
              </a:rPr>
              <a:t>layer </a:t>
            </a:r>
            <a:r>
              <a:rPr sz="2000" spc="-90">
                <a:latin typeface="Arial"/>
                <a:cs typeface="Arial"/>
              </a:rPr>
              <a:t>k </a:t>
            </a:r>
            <a:r>
              <a:rPr sz="2000" spc="-55">
                <a:latin typeface="Arial"/>
                <a:cs typeface="Arial"/>
              </a:rPr>
              <a:t>(convolution, </a:t>
            </a:r>
            <a:r>
              <a:rPr sz="2000" spc="-130">
                <a:latin typeface="Arial"/>
                <a:cs typeface="Arial"/>
              </a:rPr>
              <a:t>max </a:t>
            </a:r>
            <a:r>
              <a:rPr sz="2000" spc="-55">
                <a:latin typeface="Arial"/>
                <a:cs typeface="Arial"/>
              </a:rPr>
              <a:t>pooling, </a:t>
            </a:r>
            <a:r>
              <a:rPr sz="2000" spc="-20">
                <a:latin typeface="Arial"/>
                <a:cs typeface="Arial"/>
              </a:rPr>
              <a:t>fully</a:t>
            </a:r>
            <a:r>
              <a:rPr sz="2000" spc="-385">
                <a:latin typeface="Arial"/>
                <a:cs typeface="Arial"/>
              </a:rPr>
              <a:t> </a:t>
            </a:r>
            <a:r>
              <a:rPr sz="2000" spc="-75">
                <a:latin typeface="Arial"/>
                <a:cs typeface="Arial"/>
              </a:rPr>
              <a:t>connected, </a:t>
            </a:r>
            <a:r>
              <a:rPr sz="2000" spc="-60">
                <a:latin typeface="Arial"/>
                <a:cs typeface="Arial"/>
              </a:rPr>
              <a:t>...)  </a:t>
            </a:r>
            <a:r>
              <a:rPr sz="2000" spc="-245">
                <a:latin typeface="Arial"/>
                <a:cs typeface="Arial"/>
              </a:rPr>
              <a:t>B </a:t>
            </a:r>
            <a:r>
              <a:rPr sz="2000" spc="-170">
                <a:latin typeface="Arial"/>
                <a:cs typeface="Arial"/>
              </a:rPr>
              <a:t>= </a:t>
            </a:r>
            <a:r>
              <a:rPr sz="2000" spc="-130">
                <a:latin typeface="Arial"/>
                <a:cs typeface="Arial"/>
              </a:rPr>
              <a:t>conv. </a:t>
            </a:r>
            <a:r>
              <a:rPr sz="2000" spc="-70">
                <a:latin typeface="Arial"/>
                <a:cs typeface="Arial"/>
              </a:rPr>
              <a:t>kernel </a:t>
            </a:r>
            <a:r>
              <a:rPr sz="2000" spc="-150">
                <a:latin typeface="Arial"/>
                <a:cs typeface="Arial"/>
              </a:rPr>
              <a:t>size </a:t>
            </a:r>
            <a:r>
              <a:rPr sz="2000" spc="-5">
                <a:latin typeface="Arial"/>
                <a:cs typeface="Arial"/>
              </a:rPr>
              <a:t>of that </a:t>
            </a:r>
            <a:r>
              <a:rPr sz="2000" spc="-75">
                <a:latin typeface="Arial"/>
                <a:cs typeface="Arial"/>
              </a:rPr>
              <a:t>layer </a:t>
            </a:r>
            <a:r>
              <a:rPr sz="2000" spc="-55">
                <a:latin typeface="Arial"/>
                <a:cs typeface="Arial"/>
              </a:rPr>
              <a:t>(only </a:t>
            </a:r>
            <a:r>
              <a:rPr sz="2000" spc="-70">
                <a:latin typeface="Arial"/>
                <a:cs typeface="Arial"/>
              </a:rPr>
              <a:t>active </a:t>
            </a:r>
            <a:r>
              <a:rPr sz="2000" spc="35">
                <a:latin typeface="Arial"/>
                <a:cs typeface="Arial"/>
              </a:rPr>
              <a:t>if </a:t>
            </a:r>
            <a:r>
              <a:rPr sz="2000" spc="-175">
                <a:latin typeface="Arial"/>
                <a:cs typeface="Arial"/>
              </a:rPr>
              <a:t>A </a:t>
            </a:r>
            <a:r>
              <a:rPr sz="2000" spc="-170">
                <a:latin typeface="Arial"/>
                <a:cs typeface="Arial"/>
              </a:rPr>
              <a:t>=</a:t>
            </a:r>
            <a:r>
              <a:rPr sz="2000" spc="-254">
                <a:latin typeface="Arial"/>
                <a:cs typeface="Arial"/>
              </a:rPr>
              <a:t> </a:t>
            </a:r>
            <a:r>
              <a:rPr sz="2000" spc="-55">
                <a:latin typeface="Arial"/>
                <a:cs typeface="Arial"/>
              </a:rPr>
              <a:t>convolution)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413384" indent="-286385">
              <a:lnSpc>
                <a:spcPct val="100000"/>
              </a:lnSpc>
              <a:buChar char="–"/>
              <a:tabLst>
                <a:tab pos="414020" algn="l"/>
              </a:tabLst>
            </a:pPr>
            <a:r>
              <a:rPr sz="2400" spc="-160">
                <a:latin typeface="Arial"/>
                <a:cs typeface="Arial"/>
              </a:rPr>
              <a:t>Example</a:t>
            </a:r>
            <a:r>
              <a:rPr sz="2400" spc="-140">
                <a:latin typeface="Arial"/>
                <a:cs typeface="Arial"/>
              </a:rPr>
              <a:t> </a:t>
            </a:r>
            <a:r>
              <a:rPr sz="2400" spc="-75">
                <a:latin typeface="Arial"/>
                <a:cs typeface="Arial"/>
              </a:rPr>
              <a:t>3:</a:t>
            </a:r>
            <a:endParaRPr sz="24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509"/>
              </a:spcBef>
            </a:pPr>
            <a:r>
              <a:rPr sz="2000" spc="-175">
                <a:latin typeface="Arial"/>
                <a:cs typeface="Arial"/>
              </a:rPr>
              <a:t>A </a:t>
            </a:r>
            <a:r>
              <a:rPr sz="2000" spc="-170">
                <a:latin typeface="Arial"/>
                <a:cs typeface="Arial"/>
              </a:rPr>
              <a:t>= </a:t>
            </a:r>
            <a:r>
              <a:rPr sz="2000" spc="-90">
                <a:latin typeface="Arial"/>
                <a:cs typeface="Arial"/>
              </a:rPr>
              <a:t>choice </a:t>
            </a:r>
            <a:r>
              <a:rPr sz="2000" spc="-5">
                <a:latin typeface="Arial"/>
                <a:cs typeface="Arial"/>
              </a:rPr>
              <a:t>of </a:t>
            </a:r>
            <a:r>
              <a:rPr sz="2000" spc="-80">
                <a:latin typeface="Arial"/>
                <a:cs typeface="Arial"/>
              </a:rPr>
              <a:t>classifier </a:t>
            </a:r>
            <a:r>
              <a:rPr sz="2000" spc="-240">
                <a:latin typeface="Arial"/>
                <a:cs typeface="Arial"/>
              </a:rPr>
              <a:t>(RF </a:t>
            </a:r>
            <a:r>
              <a:rPr sz="2000" spc="-15">
                <a:latin typeface="Arial"/>
                <a:cs typeface="Arial"/>
              </a:rPr>
              <a:t>or</a:t>
            </a:r>
            <a:r>
              <a:rPr sz="2000" spc="-295">
                <a:latin typeface="Arial"/>
                <a:cs typeface="Arial"/>
              </a:rPr>
              <a:t> </a:t>
            </a:r>
            <a:r>
              <a:rPr sz="2000" spc="-165">
                <a:latin typeface="Arial"/>
                <a:cs typeface="Arial"/>
              </a:rPr>
              <a:t>SVM)</a:t>
            </a:r>
            <a:endParaRPr sz="20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480"/>
              </a:spcBef>
            </a:pPr>
            <a:r>
              <a:rPr sz="2000" spc="-245">
                <a:latin typeface="Arial"/>
                <a:cs typeface="Arial"/>
              </a:rPr>
              <a:t>B </a:t>
            </a:r>
            <a:r>
              <a:rPr sz="2000" spc="-170">
                <a:latin typeface="Arial"/>
                <a:cs typeface="Arial"/>
              </a:rPr>
              <a:t>= </a:t>
            </a:r>
            <a:r>
              <a:rPr sz="2000" spc="-160">
                <a:latin typeface="Arial"/>
                <a:cs typeface="Arial"/>
              </a:rPr>
              <a:t>SVM‘s </a:t>
            </a:r>
            <a:r>
              <a:rPr sz="2000" spc="-70">
                <a:latin typeface="Arial"/>
                <a:cs typeface="Arial"/>
              </a:rPr>
              <a:t>kernel </a:t>
            </a:r>
            <a:r>
              <a:rPr sz="2000" spc="-65">
                <a:latin typeface="Arial"/>
                <a:cs typeface="Arial"/>
              </a:rPr>
              <a:t>parameter </a:t>
            </a:r>
            <a:r>
              <a:rPr sz="2000" spc="-55">
                <a:latin typeface="Arial"/>
                <a:cs typeface="Arial"/>
              </a:rPr>
              <a:t>(only </a:t>
            </a:r>
            <a:r>
              <a:rPr sz="2000" spc="-70">
                <a:latin typeface="Arial"/>
                <a:cs typeface="Arial"/>
              </a:rPr>
              <a:t>active </a:t>
            </a:r>
            <a:r>
              <a:rPr sz="2000" spc="35">
                <a:latin typeface="Arial"/>
                <a:cs typeface="Arial"/>
              </a:rPr>
              <a:t>if </a:t>
            </a:r>
            <a:r>
              <a:rPr sz="2000" spc="-175">
                <a:latin typeface="Arial"/>
                <a:cs typeface="Arial"/>
              </a:rPr>
              <a:t>A </a:t>
            </a:r>
            <a:r>
              <a:rPr sz="2000" spc="-170">
                <a:latin typeface="Arial"/>
                <a:cs typeface="Arial"/>
              </a:rPr>
              <a:t>=</a:t>
            </a:r>
            <a:r>
              <a:rPr sz="2000" spc="-400">
                <a:latin typeface="Arial"/>
                <a:cs typeface="Arial"/>
              </a:rPr>
              <a:t> </a:t>
            </a:r>
            <a:r>
              <a:rPr sz="2000" spc="-160">
                <a:latin typeface="Arial"/>
                <a:cs typeface="Arial"/>
              </a:rPr>
              <a:t>SVM)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48590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/>
              <a:t>Conditional</a:t>
            </a:r>
            <a:r>
              <a:rPr spc="-155"/>
              <a:t> </a:t>
            </a:r>
            <a:r>
              <a:rPr spc="-125"/>
              <a:t>hyperparameters</a:t>
            </a:r>
          </a:p>
        </p:txBody>
      </p:sp>
      <p:sp>
        <p:nvSpPr>
          <p:cNvPr id="12" name="object 12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10</a:t>
            </a:fld>
            <a:endParaRPr spc="-6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68351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/>
              <a:t>AutoML </a:t>
            </a:r>
            <a:r>
              <a:rPr spc="-300"/>
              <a:t>as </a:t>
            </a:r>
            <a:r>
              <a:rPr spc="-120"/>
              <a:t>Hyperparameter</a:t>
            </a:r>
            <a:r>
              <a:rPr spc="-45"/>
              <a:t> </a:t>
            </a:r>
            <a:r>
              <a:rPr spc="-90"/>
              <a:t>Optimization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40637" y="5681268"/>
            <a:ext cx="715581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95">
                <a:latin typeface="Arial"/>
                <a:cs typeface="Arial"/>
              </a:rPr>
              <a:t>Simply </a:t>
            </a:r>
            <a:r>
              <a:rPr sz="1800" spc="-140">
                <a:latin typeface="Arial"/>
                <a:cs typeface="Arial"/>
              </a:rPr>
              <a:t>a </a:t>
            </a:r>
            <a:r>
              <a:rPr sz="1800" spc="-225">
                <a:latin typeface="Arial"/>
                <a:cs typeface="Arial"/>
              </a:rPr>
              <a:t>HPO </a:t>
            </a:r>
            <a:r>
              <a:rPr sz="1800" spc="-50">
                <a:latin typeface="Arial"/>
                <a:cs typeface="Arial"/>
              </a:rPr>
              <a:t>problem </a:t>
            </a:r>
            <a:r>
              <a:rPr sz="1800" spc="5">
                <a:latin typeface="Arial"/>
                <a:cs typeface="Arial"/>
              </a:rPr>
              <a:t>with </a:t>
            </a:r>
            <a:r>
              <a:rPr sz="1800" spc="-140">
                <a:latin typeface="Arial"/>
                <a:cs typeface="Arial"/>
              </a:rPr>
              <a:t>a </a:t>
            </a:r>
            <a:r>
              <a:rPr sz="1800" spc="-45">
                <a:latin typeface="Arial"/>
                <a:cs typeface="Arial"/>
              </a:rPr>
              <a:t>top-level </a:t>
            </a:r>
            <a:r>
              <a:rPr sz="1800" spc="-60">
                <a:latin typeface="Arial"/>
                <a:cs typeface="Arial"/>
              </a:rPr>
              <a:t>hyperparameter </a:t>
            </a:r>
            <a:r>
              <a:rPr sz="1800" spc="-85">
                <a:latin typeface="Arial"/>
                <a:cs typeface="Arial"/>
              </a:rPr>
              <a:t>(choice </a:t>
            </a:r>
            <a:r>
              <a:rPr sz="1800" spc="-5">
                <a:latin typeface="Arial"/>
                <a:cs typeface="Arial"/>
              </a:rPr>
              <a:t>of</a:t>
            </a:r>
            <a:r>
              <a:rPr sz="1800" spc="-250">
                <a:latin typeface="Arial"/>
                <a:cs typeface="Arial"/>
              </a:rPr>
              <a:t> </a:t>
            </a:r>
            <a:r>
              <a:rPr sz="1800" spc="-40">
                <a:latin typeface="Arial"/>
                <a:cs typeface="Arial"/>
              </a:rPr>
              <a:t>algorithm)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>
                <a:latin typeface="Arial"/>
                <a:cs typeface="Arial"/>
              </a:rPr>
              <a:t>that </a:t>
            </a:r>
            <a:r>
              <a:rPr sz="1800" spc="-45">
                <a:latin typeface="Arial"/>
                <a:cs typeface="Arial"/>
              </a:rPr>
              <a:t>all </a:t>
            </a:r>
            <a:r>
              <a:rPr sz="1800" spc="-25">
                <a:latin typeface="Arial"/>
                <a:cs typeface="Arial"/>
              </a:rPr>
              <a:t>other </a:t>
            </a:r>
            <a:r>
              <a:rPr sz="1800" spc="-75">
                <a:latin typeface="Arial"/>
                <a:cs typeface="Arial"/>
              </a:rPr>
              <a:t>hyperparameters </a:t>
            </a:r>
            <a:r>
              <a:rPr sz="1800" spc="-85">
                <a:latin typeface="Arial"/>
                <a:cs typeface="Arial"/>
              </a:rPr>
              <a:t>are </a:t>
            </a:r>
            <a:r>
              <a:rPr sz="1800" spc="-45">
                <a:latin typeface="Arial"/>
                <a:cs typeface="Arial"/>
              </a:rPr>
              <a:t>conditional</a:t>
            </a:r>
            <a:r>
              <a:rPr sz="1800" spc="-245">
                <a:latin typeface="Arial"/>
                <a:cs typeface="Arial"/>
              </a:rPr>
              <a:t> </a:t>
            </a:r>
            <a:r>
              <a:rPr sz="1800" spc="-60"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  <a:p>
            <a:pPr marL="379730">
              <a:lnSpc>
                <a:spcPct val="100000"/>
              </a:lnSpc>
            </a:pPr>
            <a:r>
              <a:rPr sz="1800" spc="-50">
                <a:latin typeface="Arial"/>
                <a:cs typeface="Arial"/>
              </a:rPr>
              <a:t>- </a:t>
            </a:r>
            <a:r>
              <a:rPr sz="1800" spc="-120">
                <a:latin typeface="Arial"/>
                <a:cs typeface="Arial"/>
              </a:rPr>
              <a:t>E.g., </a:t>
            </a:r>
            <a:r>
              <a:rPr sz="1800" spc="-114">
                <a:latin typeface="Arial"/>
                <a:cs typeface="Arial"/>
              </a:rPr>
              <a:t>Auto-WEKA: </a:t>
            </a:r>
            <a:r>
              <a:rPr sz="1800" spc="-90">
                <a:latin typeface="Arial"/>
                <a:cs typeface="Arial"/>
              </a:rPr>
              <a:t>768 </a:t>
            </a:r>
            <a:r>
              <a:rPr sz="1800" spc="-70">
                <a:latin typeface="Arial"/>
                <a:cs typeface="Arial"/>
              </a:rPr>
              <a:t>hyperparameters, </a:t>
            </a:r>
            <a:r>
              <a:rPr sz="1800" spc="-90">
                <a:latin typeface="Arial"/>
                <a:cs typeface="Arial"/>
              </a:rPr>
              <a:t>4 </a:t>
            </a:r>
            <a:r>
              <a:rPr sz="1800" spc="-85">
                <a:latin typeface="Arial"/>
                <a:cs typeface="Arial"/>
              </a:rPr>
              <a:t>levels </a:t>
            </a:r>
            <a:r>
              <a:rPr sz="1800" spc="-5">
                <a:latin typeface="Arial"/>
                <a:cs typeface="Arial"/>
              </a:rPr>
              <a:t>of</a:t>
            </a:r>
            <a:r>
              <a:rPr sz="1800" spc="-120">
                <a:latin typeface="Arial"/>
                <a:cs typeface="Arial"/>
              </a:rPr>
              <a:t> </a:t>
            </a:r>
            <a:r>
              <a:rPr sz="1800" spc="-35">
                <a:latin typeface="Arial"/>
                <a:cs typeface="Arial"/>
              </a:rPr>
              <a:t>conditionality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7501" y="5873496"/>
            <a:ext cx="506095" cy="190500"/>
          </a:xfrm>
          <a:custGeom>
            <a:avLst/>
            <a:gdLst/>
            <a:ahLst/>
            <a:cxnLst/>
            <a:rect l="l" t="t" r="r" b="b"/>
            <a:pathLst>
              <a:path w="506094" h="190500">
                <a:moveTo>
                  <a:pt x="391782" y="0"/>
                </a:moveTo>
                <a:lnTo>
                  <a:pt x="391782" y="190499"/>
                </a:lnTo>
                <a:lnTo>
                  <a:pt x="483222" y="114299"/>
                </a:lnTo>
                <a:lnTo>
                  <a:pt x="410832" y="114299"/>
                </a:lnTo>
                <a:lnTo>
                  <a:pt x="410832" y="76199"/>
                </a:lnTo>
                <a:lnTo>
                  <a:pt x="483222" y="76199"/>
                </a:lnTo>
                <a:lnTo>
                  <a:pt x="391782" y="0"/>
                </a:lnTo>
                <a:close/>
              </a:path>
              <a:path w="506094" h="190500">
                <a:moveTo>
                  <a:pt x="391782" y="76199"/>
                </a:moveTo>
                <a:lnTo>
                  <a:pt x="0" y="76199"/>
                </a:lnTo>
                <a:lnTo>
                  <a:pt x="0" y="114299"/>
                </a:lnTo>
                <a:lnTo>
                  <a:pt x="391782" y="114299"/>
                </a:lnTo>
                <a:lnTo>
                  <a:pt x="391782" y="76199"/>
                </a:lnTo>
                <a:close/>
              </a:path>
              <a:path w="506094" h="190500">
                <a:moveTo>
                  <a:pt x="483222" y="76199"/>
                </a:moveTo>
                <a:lnTo>
                  <a:pt x="410832" y="76199"/>
                </a:lnTo>
                <a:lnTo>
                  <a:pt x="410832" y="114299"/>
                </a:lnTo>
                <a:lnTo>
                  <a:pt x="483222" y="114299"/>
                </a:lnTo>
                <a:lnTo>
                  <a:pt x="506082" y="95249"/>
                </a:lnTo>
                <a:lnTo>
                  <a:pt x="483222" y="76199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0331" y="934237"/>
            <a:ext cx="8403049" cy="4742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77484" y="1937008"/>
            <a:ext cx="981236" cy="429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11</a:t>
            </a:fld>
            <a:endParaRPr spc="-6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12458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/>
              <a:t>Outl</a:t>
            </a:r>
            <a:r>
              <a:rPr spc="-40"/>
              <a:t>i</a:t>
            </a:r>
            <a:r>
              <a:rPr spc="-150"/>
              <a:t>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45743" y="1593469"/>
            <a:ext cx="510095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90">
                <a:latin typeface="Arial"/>
                <a:cs typeface="Arial"/>
              </a:rPr>
              <a:t>AutoML </a:t>
            </a:r>
            <a:r>
              <a:rPr sz="2400" spc="-225">
                <a:latin typeface="Arial"/>
                <a:cs typeface="Arial"/>
              </a:rPr>
              <a:t>as </a:t>
            </a:r>
            <a:r>
              <a:rPr sz="2400" spc="-90">
                <a:latin typeface="Arial"/>
                <a:cs typeface="Arial"/>
              </a:rPr>
              <a:t>Hyperparameter</a:t>
            </a:r>
            <a:r>
              <a:rPr sz="2400" spc="-140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7201" y="1677020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7201" y="2115932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9026" y="1001648"/>
            <a:ext cx="6117590" cy="13335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7685" algn="l"/>
              </a:tabLst>
            </a:pP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1.	</a:t>
            </a:r>
            <a:r>
              <a:rPr sz="2800" spc="-55">
                <a:solidFill>
                  <a:srgbClr val="1E469F"/>
                </a:solidFill>
                <a:latin typeface="Arial"/>
                <a:cs typeface="Arial"/>
              </a:rPr>
              <a:t>Modern </a:t>
            </a: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Hyperparameter</a:t>
            </a:r>
            <a:r>
              <a:rPr sz="2800" spc="-20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spc="-80">
                <a:solidFill>
                  <a:srgbClr val="1E469F"/>
                </a:solidFill>
                <a:latin typeface="Arial"/>
                <a:cs typeface="Arial"/>
              </a:rPr>
              <a:t>Optimization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5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155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45743" y="2471673"/>
            <a:ext cx="37598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135">
                <a:latin typeface="Arial"/>
                <a:cs typeface="Arial"/>
              </a:rPr>
              <a:t>Beyond </a:t>
            </a: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240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7201" y="2554844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7201" y="3944732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8436" y="4386049"/>
            <a:ext cx="111134" cy="115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27201" y="4822556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401726" y="3371215"/>
            <a:ext cx="4504690" cy="1673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  <a:tabLst>
                <a:tab pos="514984" algn="l"/>
              </a:tabLst>
            </a:pP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2.	</a:t>
            </a:r>
            <a:r>
              <a:rPr sz="2800" spc="-120">
                <a:solidFill>
                  <a:srgbClr val="1E469F"/>
                </a:solidFill>
                <a:latin typeface="Arial"/>
                <a:cs typeface="Arial"/>
              </a:rPr>
              <a:t>Neural </a:t>
            </a:r>
            <a:r>
              <a:rPr sz="2800" spc="-75">
                <a:solidFill>
                  <a:srgbClr val="1E469F"/>
                </a:solidFill>
                <a:latin typeface="Arial"/>
                <a:cs typeface="Arial"/>
              </a:rPr>
              <a:t>Architecture</a:t>
            </a:r>
            <a:r>
              <a:rPr sz="2800" spc="-17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spc="-215">
                <a:solidFill>
                  <a:srgbClr val="1E469F"/>
                </a:solidFill>
                <a:latin typeface="Arial"/>
                <a:cs typeface="Arial"/>
              </a:rPr>
              <a:t>Search</a:t>
            </a:r>
            <a:endParaRPr sz="2800">
              <a:latin typeface="Arial"/>
              <a:cs typeface="Arial"/>
            </a:endParaRPr>
          </a:p>
          <a:p>
            <a:pPr marL="743585" marR="991869">
              <a:lnSpc>
                <a:spcPct val="120000"/>
              </a:lnSpc>
              <a:spcBef>
                <a:spcPts val="30"/>
              </a:spcBef>
            </a:pPr>
            <a:r>
              <a:rPr sz="2400" spc="-185">
                <a:latin typeface="Arial"/>
                <a:cs typeface="Arial"/>
              </a:rPr>
              <a:t>Search </a:t>
            </a:r>
            <a:r>
              <a:rPr sz="2400" spc="-220">
                <a:latin typeface="Arial"/>
                <a:cs typeface="Arial"/>
              </a:rPr>
              <a:t>Space </a:t>
            </a:r>
            <a:r>
              <a:rPr sz="2400" spc="-160">
                <a:latin typeface="Arial"/>
                <a:cs typeface="Arial"/>
              </a:rPr>
              <a:t>Design  </a:t>
            </a: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229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  <a:p>
            <a:pPr marL="743585">
              <a:lnSpc>
                <a:spcPct val="100000"/>
              </a:lnSpc>
              <a:spcBef>
                <a:spcPts val="575"/>
              </a:spcBef>
            </a:pPr>
            <a:r>
              <a:rPr sz="2400" spc="-135">
                <a:latin typeface="Arial"/>
                <a:cs typeface="Arial"/>
              </a:rPr>
              <a:t>Beyond </a:t>
            </a: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229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80415" y="3297935"/>
            <a:ext cx="7477125" cy="1934210"/>
          </a:xfrm>
          <a:custGeom>
            <a:avLst/>
            <a:gdLst/>
            <a:ahLst/>
            <a:cxnLst/>
            <a:rect l="l" t="t" r="r" b="b"/>
            <a:pathLst>
              <a:path w="7477125" h="1934210">
                <a:moveTo>
                  <a:pt x="0" y="1933956"/>
                </a:moveTo>
                <a:lnTo>
                  <a:pt x="7476744" y="1933956"/>
                </a:lnTo>
                <a:lnTo>
                  <a:pt x="7476744" y="0"/>
                </a:lnTo>
                <a:lnTo>
                  <a:pt x="0" y="0"/>
                </a:lnTo>
                <a:lnTo>
                  <a:pt x="0" y="1933956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0415" y="2398776"/>
            <a:ext cx="7477125" cy="434340"/>
          </a:xfrm>
          <a:custGeom>
            <a:avLst/>
            <a:gdLst/>
            <a:ahLst/>
            <a:cxnLst/>
            <a:rect l="l" t="t" r="r" b="b"/>
            <a:pathLst>
              <a:path w="7477125" h="434339">
                <a:moveTo>
                  <a:pt x="0" y="434339"/>
                </a:moveTo>
                <a:lnTo>
                  <a:pt x="7476744" y="434339"/>
                </a:lnTo>
                <a:lnTo>
                  <a:pt x="7476744" y="0"/>
                </a:lnTo>
                <a:lnTo>
                  <a:pt x="0" y="0"/>
                </a:lnTo>
                <a:lnTo>
                  <a:pt x="0" y="434339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1563" y="1472183"/>
            <a:ext cx="7475220" cy="434340"/>
          </a:xfrm>
          <a:custGeom>
            <a:avLst/>
            <a:gdLst/>
            <a:ahLst/>
            <a:cxnLst/>
            <a:rect l="l" t="t" r="r" b="b"/>
            <a:pathLst>
              <a:path w="7475220" h="434339">
                <a:moveTo>
                  <a:pt x="0" y="434339"/>
                </a:moveTo>
                <a:lnTo>
                  <a:pt x="7475220" y="434339"/>
                </a:lnTo>
                <a:lnTo>
                  <a:pt x="7475220" y="0"/>
                </a:lnTo>
                <a:lnTo>
                  <a:pt x="0" y="0"/>
                </a:lnTo>
                <a:lnTo>
                  <a:pt x="0" y="434339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12</a:t>
            </a:fld>
            <a:endParaRPr spc="-6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65354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/>
              <a:t>Blackbox </a:t>
            </a:r>
            <a:r>
              <a:rPr spc="-120"/>
              <a:t>Hyperparameter</a:t>
            </a:r>
            <a:r>
              <a:rPr spc="-170"/>
              <a:t> </a:t>
            </a:r>
            <a:r>
              <a:rPr spc="-90"/>
              <a:t>Optimization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259" y="4338545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6440" y="4138929"/>
            <a:ext cx="6708775" cy="8832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4">
                <a:latin typeface="Arial"/>
                <a:cs typeface="Arial"/>
              </a:rPr>
              <a:t>The </a:t>
            </a:r>
            <a:r>
              <a:rPr sz="2800" spc="-140">
                <a:latin typeface="Arial"/>
                <a:cs typeface="Arial"/>
              </a:rPr>
              <a:t>blackbox </a:t>
            </a:r>
            <a:r>
              <a:rPr sz="2800" spc="-45">
                <a:latin typeface="Arial"/>
                <a:cs typeface="Arial"/>
              </a:rPr>
              <a:t>function </a:t>
            </a:r>
            <a:r>
              <a:rPr sz="2800" spc="-145">
                <a:latin typeface="Arial"/>
                <a:cs typeface="Arial"/>
              </a:rPr>
              <a:t>is </a:t>
            </a:r>
            <a:r>
              <a:rPr sz="2800" spc="-160">
                <a:latin typeface="Arial"/>
                <a:cs typeface="Arial"/>
              </a:rPr>
              <a:t>expensive </a:t>
            </a:r>
            <a:r>
              <a:rPr sz="2800" spc="20">
                <a:latin typeface="Arial"/>
                <a:cs typeface="Arial"/>
              </a:rPr>
              <a:t>to</a:t>
            </a:r>
            <a:r>
              <a:rPr sz="2800" spc="-95">
                <a:latin typeface="Arial"/>
                <a:cs typeface="Arial"/>
              </a:rPr>
              <a:t> </a:t>
            </a:r>
            <a:r>
              <a:rPr sz="2800" spc="-114">
                <a:latin typeface="Arial"/>
                <a:cs typeface="Arial"/>
              </a:rPr>
              <a:t>evaluate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2800" spc="-5">
                <a:latin typeface="Symbol"/>
                <a:cs typeface="Symbol"/>
              </a:rPr>
              <a:t></a:t>
            </a:r>
            <a:r>
              <a:rPr sz="2800" spc="-5">
                <a:latin typeface="Times New Roman"/>
                <a:cs typeface="Times New Roman"/>
              </a:rPr>
              <a:t> </a:t>
            </a:r>
            <a:r>
              <a:rPr sz="2800" spc="-150">
                <a:latin typeface="Arial"/>
                <a:cs typeface="Arial"/>
              </a:rPr>
              <a:t>sample </a:t>
            </a:r>
            <a:r>
              <a:rPr sz="2800" spc="-90">
                <a:latin typeface="Arial"/>
                <a:cs typeface="Arial"/>
              </a:rPr>
              <a:t>efficiency </a:t>
            </a:r>
            <a:r>
              <a:rPr sz="2800" spc="-150">
                <a:latin typeface="Arial"/>
                <a:cs typeface="Arial"/>
              </a:rPr>
              <a:t>is</a:t>
            </a:r>
            <a:r>
              <a:rPr sz="2800" spc="-235">
                <a:latin typeface="Arial"/>
                <a:cs typeface="Arial"/>
              </a:rPr>
              <a:t> </a:t>
            </a:r>
            <a:r>
              <a:rPr sz="2800" spc="-35">
                <a:latin typeface="Arial"/>
                <a:cs typeface="Arial"/>
              </a:rPr>
              <a:t>important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6023" y="1281176"/>
            <a:ext cx="2691765" cy="7588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836930" marR="5080" indent="-824865">
              <a:lnSpc>
                <a:spcPct val="100499"/>
              </a:lnSpc>
              <a:spcBef>
                <a:spcPts val="85"/>
              </a:spcBef>
            </a:pPr>
            <a:r>
              <a:rPr sz="2400" spc="-215">
                <a:latin typeface="Arial"/>
                <a:cs typeface="Arial"/>
              </a:rPr>
              <a:t>DNN </a:t>
            </a:r>
            <a:r>
              <a:rPr sz="2400" spc="-80">
                <a:latin typeface="Arial"/>
                <a:cs typeface="Arial"/>
              </a:rPr>
              <a:t>hyperparameter  </a:t>
            </a:r>
            <a:r>
              <a:rPr sz="2400" spc="-65">
                <a:latin typeface="Arial"/>
                <a:cs typeface="Arial"/>
              </a:rPr>
              <a:t>setting</a:t>
            </a:r>
            <a:r>
              <a:rPr sz="2400" spc="-150">
                <a:latin typeface="Arial"/>
                <a:cs typeface="Arial"/>
              </a:rPr>
              <a:t> </a:t>
            </a:r>
            <a:r>
              <a:rPr sz="2400" spc="-1050">
                <a:solidFill>
                  <a:srgbClr val="1E469F"/>
                </a:solidFill>
                <a:latin typeface="Noto Sans CJK JP Regular"/>
                <a:cs typeface="Noto Sans CJK JP Regular"/>
              </a:rPr>
              <a:t>𝝀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63817" y="1604899"/>
            <a:ext cx="297180" cy="120650"/>
          </a:xfrm>
          <a:custGeom>
            <a:avLst/>
            <a:gdLst/>
            <a:ahLst/>
            <a:cxnLst/>
            <a:rect l="l" t="t" r="r" b="b"/>
            <a:pathLst>
              <a:path w="297179" h="120650">
                <a:moveTo>
                  <a:pt x="245509" y="60071"/>
                </a:moveTo>
                <a:lnTo>
                  <a:pt x="186944" y="94234"/>
                </a:lnTo>
                <a:lnTo>
                  <a:pt x="180721" y="97789"/>
                </a:lnTo>
                <a:lnTo>
                  <a:pt x="178689" y="105790"/>
                </a:lnTo>
                <a:lnTo>
                  <a:pt x="182245" y="111887"/>
                </a:lnTo>
                <a:lnTo>
                  <a:pt x="185928" y="118110"/>
                </a:lnTo>
                <a:lnTo>
                  <a:pt x="193802" y="120141"/>
                </a:lnTo>
                <a:lnTo>
                  <a:pt x="200025" y="116586"/>
                </a:lnTo>
                <a:lnTo>
                  <a:pt x="274714" y="73025"/>
                </a:lnTo>
                <a:lnTo>
                  <a:pt x="271272" y="73025"/>
                </a:lnTo>
                <a:lnTo>
                  <a:pt x="271272" y="71247"/>
                </a:lnTo>
                <a:lnTo>
                  <a:pt x="264668" y="71247"/>
                </a:lnTo>
                <a:lnTo>
                  <a:pt x="245509" y="60071"/>
                </a:lnTo>
                <a:close/>
              </a:path>
              <a:path w="297179" h="120650">
                <a:moveTo>
                  <a:pt x="223302" y="47116"/>
                </a:moveTo>
                <a:lnTo>
                  <a:pt x="0" y="47116"/>
                </a:lnTo>
                <a:lnTo>
                  <a:pt x="0" y="73025"/>
                </a:lnTo>
                <a:lnTo>
                  <a:pt x="223302" y="73025"/>
                </a:lnTo>
                <a:lnTo>
                  <a:pt x="245509" y="60071"/>
                </a:lnTo>
                <a:lnTo>
                  <a:pt x="223302" y="47116"/>
                </a:lnTo>
                <a:close/>
              </a:path>
              <a:path w="297179" h="120650">
                <a:moveTo>
                  <a:pt x="274714" y="47116"/>
                </a:moveTo>
                <a:lnTo>
                  <a:pt x="271272" y="47116"/>
                </a:lnTo>
                <a:lnTo>
                  <a:pt x="271272" y="73025"/>
                </a:lnTo>
                <a:lnTo>
                  <a:pt x="274714" y="73025"/>
                </a:lnTo>
                <a:lnTo>
                  <a:pt x="296926" y="60071"/>
                </a:lnTo>
                <a:lnTo>
                  <a:pt x="274714" y="47116"/>
                </a:lnTo>
                <a:close/>
              </a:path>
              <a:path w="297179" h="120650">
                <a:moveTo>
                  <a:pt x="264668" y="48895"/>
                </a:moveTo>
                <a:lnTo>
                  <a:pt x="245509" y="60071"/>
                </a:lnTo>
                <a:lnTo>
                  <a:pt x="264668" y="71247"/>
                </a:lnTo>
                <a:lnTo>
                  <a:pt x="264668" y="48895"/>
                </a:lnTo>
                <a:close/>
              </a:path>
              <a:path w="297179" h="120650">
                <a:moveTo>
                  <a:pt x="271272" y="48895"/>
                </a:moveTo>
                <a:lnTo>
                  <a:pt x="264668" y="48895"/>
                </a:lnTo>
                <a:lnTo>
                  <a:pt x="264668" y="71247"/>
                </a:lnTo>
                <a:lnTo>
                  <a:pt x="271272" y="71247"/>
                </a:lnTo>
                <a:lnTo>
                  <a:pt x="271272" y="48895"/>
                </a:lnTo>
                <a:close/>
              </a:path>
              <a:path w="297179" h="120650">
                <a:moveTo>
                  <a:pt x="193802" y="0"/>
                </a:moveTo>
                <a:lnTo>
                  <a:pt x="185928" y="2031"/>
                </a:lnTo>
                <a:lnTo>
                  <a:pt x="182245" y="8254"/>
                </a:lnTo>
                <a:lnTo>
                  <a:pt x="178689" y="14350"/>
                </a:lnTo>
                <a:lnTo>
                  <a:pt x="180721" y="22351"/>
                </a:lnTo>
                <a:lnTo>
                  <a:pt x="186944" y="25908"/>
                </a:lnTo>
                <a:lnTo>
                  <a:pt x="245509" y="60071"/>
                </a:lnTo>
                <a:lnTo>
                  <a:pt x="264668" y="48895"/>
                </a:lnTo>
                <a:lnTo>
                  <a:pt x="271272" y="48895"/>
                </a:lnTo>
                <a:lnTo>
                  <a:pt x="271272" y="47116"/>
                </a:lnTo>
                <a:lnTo>
                  <a:pt x="274714" y="47116"/>
                </a:lnTo>
                <a:lnTo>
                  <a:pt x="200025" y="3555"/>
                </a:lnTo>
                <a:lnTo>
                  <a:pt x="193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511290" y="1260728"/>
            <a:ext cx="2155190" cy="7588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444500">
              <a:lnSpc>
                <a:spcPct val="100400"/>
              </a:lnSpc>
              <a:spcBef>
                <a:spcPts val="85"/>
              </a:spcBef>
            </a:pPr>
            <a:r>
              <a:rPr sz="2400" spc="-80">
                <a:latin typeface="Arial"/>
                <a:cs typeface="Arial"/>
              </a:rPr>
              <a:t>Validation  </a:t>
            </a:r>
            <a:r>
              <a:rPr sz="2400" spc="-85">
                <a:latin typeface="Arial"/>
                <a:cs typeface="Arial"/>
              </a:rPr>
              <a:t>performance</a:t>
            </a:r>
            <a:r>
              <a:rPr sz="2400" spc="-160">
                <a:latin typeface="Arial"/>
                <a:cs typeface="Arial"/>
              </a:rPr>
              <a:t> </a:t>
            </a:r>
            <a:r>
              <a:rPr sz="2400" b="1" spc="-305">
                <a:solidFill>
                  <a:srgbClr val="1E469F"/>
                </a:solidFill>
                <a:latin typeface="Arial"/>
                <a:cs typeface="Arial"/>
              </a:rPr>
              <a:t>f(</a:t>
            </a:r>
            <a:r>
              <a:rPr sz="2400" spc="-305">
                <a:solidFill>
                  <a:srgbClr val="1E469F"/>
                </a:solidFill>
                <a:latin typeface="Noto Sans CJK JP Regular"/>
                <a:cs typeface="Noto Sans CJK JP Regular"/>
              </a:rPr>
              <a:t>𝝀</a:t>
            </a:r>
            <a:r>
              <a:rPr sz="2400" b="1" spc="-305">
                <a:solidFill>
                  <a:srgbClr val="1E469F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803141" y="1279397"/>
            <a:ext cx="2148840" cy="774700"/>
          </a:xfrm>
          <a:custGeom>
            <a:avLst/>
            <a:gdLst/>
            <a:ahLst/>
            <a:cxnLst/>
            <a:rect l="l" t="t" r="r" b="b"/>
            <a:pathLst>
              <a:path w="2148840" h="774700">
                <a:moveTo>
                  <a:pt x="0" y="774191"/>
                </a:moveTo>
                <a:lnTo>
                  <a:pt x="2148840" y="774191"/>
                </a:lnTo>
                <a:lnTo>
                  <a:pt x="2148840" y="0"/>
                </a:lnTo>
                <a:lnTo>
                  <a:pt x="0" y="0"/>
                </a:lnTo>
                <a:lnTo>
                  <a:pt x="0" y="77419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002278" y="1353058"/>
            <a:ext cx="1750060" cy="670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80"/>
              </a:lnSpc>
            </a:pPr>
            <a:r>
              <a:rPr sz="2400" spc="-140">
                <a:latin typeface="Arial"/>
                <a:cs typeface="Arial"/>
              </a:rPr>
              <a:t>Train</a:t>
            </a:r>
            <a:r>
              <a:rPr sz="2400" spc="-145">
                <a:latin typeface="Arial"/>
                <a:cs typeface="Arial"/>
              </a:rPr>
              <a:t> </a:t>
            </a:r>
            <a:r>
              <a:rPr sz="2400" spc="-215">
                <a:latin typeface="Arial"/>
                <a:cs typeface="Arial"/>
              </a:rPr>
              <a:t>DNN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spc="-114">
                <a:latin typeface="Arial"/>
                <a:cs typeface="Arial"/>
              </a:rPr>
              <a:t>and </a:t>
            </a:r>
            <a:r>
              <a:rPr sz="2400" spc="-80">
                <a:latin typeface="Arial"/>
                <a:cs typeface="Arial"/>
              </a:rPr>
              <a:t>validate</a:t>
            </a:r>
            <a:r>
              <a:rPr sz="2400" spc="-195">
                <a:latin typeface="Arial"/>
                <a:cs typeface="Arial"/>
              </a:rPr>
              <a:t> </a:t>
            </a:r>
            <a:r>
              <a:rPr sz="2400" spc="75">
                <a:latin typeface="Arial"/>
                <a:cs typeface="Arial"/>
              </a:rPr>
              <a:t>it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341370" y="1612519"/>
            <a:ext cx="297180" cy="120650"/>
          </a:xfrm>
          <a:custGeom>
            <a:avLst/>
            <a:gdLst/>
            <a:ahLst/>
            <a:cxnLst/>
            <a:rect l="l" t="t" r="r" b="b"/>
            <a:pathLst>
              <a:path w="297179" h="120650">
                <a:moveTo>
                  <a:pt x="245509" y="60070"/>
                </a:moveTo>
                <a:lnTo>
                  <a:pt x="186943" y="94233"/>
                </a:lnTo>
                <a:lnTo>
                  <a:pt x="180720" y="97789"/>
                </a:lnTo>
                <a:lnTo>
                  <a:pt x="178688" y="105790"/>
                </a:lnTo>
                <a:lnTo>
                  <a:pt x="182244" y="111886"/>
                </a:lnTo>
                <a:lnTo>
                  <a:pt x="185927" y="118109"/>
                </a:lnTo>
                <a:lnTo>
                  <a:pt x="193801" y="120141"/>
                </a:lnTo>
                <a:lnTo>
                  <a:pt x="200025" y="116585"/>
                </a:lnTo>
                <a:lnTo>
                  <a:pt x="274714" y="73025"/>
                </a:lnTo>
                <a:lnTo>
                  <a:pt x="271271" y="73025"/>
                </a:lnTo>
                <a:lnTo>
                  <a:pt x="271271" y="71246"/>
                </a:lnTo>
                <a:lnTo>
                  <a:pt x="264667" y="71246"/>
                </a:lnTo>
                <a:lnTo>
                  <a:pt x="245509" y="60070"/>
                </a:lnTo>
                <a:close/>
              </a:path>
              <a:path w="297179" h="120650">
                <a:moveTo>
                  <a:pt x="223302" y="47116"/>
                </a:moveTo>
                <a:lnTo>
                  <a:pt x="0" y="47116"/>
                </a:lnTo>
                <a:lnTo>
                  <a:pt x="0" y="73025"/>
                </a:lnTo>
                <a:lnTo>
                  <a:pt x="223302" y="73025"/>
                </a:lnTo>
                <a:lnTo>
                  <a:pt x="245509" y="60070"/>
                </a:lnTo>
                <a:lnTo>
                  <a:pt x="223302" y="47116"/>
                </a:lnTo>
                <a:close/>
              </a:path>
              <a:path w="297179" h="120650">
                <a:moveTo>
                  <a:pt x="274714" y="47116"/>
                </a:moveTo>
                <a:lnTo>
                  <a:pt x="271271" y="47116"/>
                </a:lnTo>
                <a:lnTo>
                  <a:pt x="271271" y="73025"/>
                </a:lnTo>
                <a:lnTo>
                  <a:pt x="274714" y="73025"/>
                </a:lnTo>
                <a:lnTo>
                  <a:pt x="296925" y="60070"/>
                </a:lnTo>
                <a:lnTo>
                  <a:pt x="274714" y="47116"/>
                </a:lnTo>
                <a:close/>
              </a:path>
              <a:path w="297179" h="120650">
                <a:moveTo>
                  <a:pt x="264667" y="48894"/>
                </a:moveTo>
                <a:lnTo>
                  <a:pt x="245509" y="60070"/>
                </a:lnTo>
                <a:lnTo>
                  <a:pt x="264667" y="71246"/>
                </a:lnTo>
                <a:lnTo>
                  <a:pt x="264667" y="48894"/>
                </a:lnTo>
                <a:close/>
              </a:path>
              <a:path w="297179" h="120650">
                <a:moveTo>
                  <a:pt x="271271" y="48894"/>
                </a:moveTo>
                <a:lnTo>
                  <a:pt x="264667" y="48894"/>
                </a:lnTo>
                <a:lnTo>
                  <a:pt x="264667" y="71246"/>
                </a:lnTo>
                <a:lnTo>
                  <a:pt x="271271" y="71246"/>
                </a:lnTo>
                <a:lnTo>
                  <a:pt x="271271" y="48894"/>
                </a:lnTo>
                <a:close/>
              </a:path>
              <a:path w="297179" h="120650">
                <a:moveTo>
                  <a:pt x="193801" y="0"/>
                </a:moveTo>
                <a:lnTo>
                  <a:pt x="185927" y="2031"/>
                </a:lnTo>
                <a:lnTo>
                  <a:pt x="182244" y="8254"/>
                </a:lnTo>
                <a:lnTo>
                  <a:pt x="178688" y="14350"/>
                </a:lnTo>
                <a:lnTo>
                  <a:pt x="180720" y="22351"/>
                </a:lnTo>
                <a:lnTo>
                  <a:pt x="186943" y="25907"/>
                </a:lnTo>
                <a:lnTo>
                  <a:pt x="245509" y="60070"/>
                </a:lnTo>
                <a:lnTo>
                  <a:pt x="264667" y="48894"/>
                </a:lnTo>
                <a:lnTo>
                  <a:pt x="271271" y="48894"/>
                </a:lnTo>
                <a:lnTo>
                  <a:pt x="271271" y="47116"/>
                </a:lnTo>
                <a:lnTo>
                  <a:pt x="274714" y="47116"/>
                </a:lnTo>
                <a:lnTo>
                  <a:pt x="200025" y="3555"/>
                </a:lnTo>
                <a:lnTo>
                  <a:pt x="1938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03141" y="1279397"/>
            <a:ext cx="2148840" cy="774700"/>
          </a:xfrm>
          <a:custGeom>
            <a:avLst/>
            <a:gdLst/>
            <a:ahLst/>
            <a:cxnLst/>
            <a:rect l="l" t="t" r="r" b="b"/>
            <a:pathLst>
              <a:path w="2148840" h="774700">
                <a:moveTo>
                  <a:pt x="0" y="774191"/>
                </a:moveTo>
                <a:lnTo>
                  <a:pt x="2148840" y="774191"/>
                </a:lnTo>
                <a:lnTo>
                  <a:pt x="2148840" y="0"/>
                </a:lnTo>
                <a:lnTo>
                  <a:pt x="0" y="0"/>
                </a:lnTo>
                <a:lnTo>
                  <a:pt x="0" y="774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03141" y="1279397"/>
            <a:ext cx="2148840" cy="774700"/>
          </a:xfrm>
          <a:custGeom>
            <a:avLst/>
            <a:gdLst/>
            <a:ahLst/>
            <a:cxnLst/>
            <a:rect l="l" t="t" r="r" b="b"/>
            <a:pathLst>
              <a:path w="2148840" h="774700">
                <a:moveTo>
                  <a:pt x="0" y="774191"/>
                </a:moveTo>
                <a:lnTo>
                  <a:pt x="2148840" y="774191"/>
                </a:lnTo>
                <a:lnTo>
                  <a:pt x="2148840" y="0"/>
                </a:lnTo>
                <a:lnTo>
                  <a:pt x="0" y="0"/>
                </a:lnTo>
                <a:lnTo>
                  <a:pt x="0" y="7741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353561" y="2530601"/>
            <a:ext cx="2974975" cy="830580"/>
          </a:xfrm>
          <a:prstGeom prst="rect">
            <a:avLst/>
          </a:prstGeom>
          <a:ln w="38100">
            <a:solidFill>
              <a:srgbClr val="000000"/>
            </a:solidFill>
          </a:ln>
        </p:spPr>
        <p:txBody>
          <a:bodyPr vert="horz" wrap="square" lIns="0" tIns="24765" rIns="0" bIns="0" rtlCol="0">
            <a:spAutoFit/>
          </a:bodyPr>
          <a:lstStyle/>
          <a:p>
            <a:pPr marL="273685" marR="1486535" indent="20955">
              <a:lnSpc>
                <a:spcPct val="100000"/>
              </a:lnSpc>
              <a:spcBef>
                <a:spcPts val="195"/>
              </a:spcBef>
            </a:pPr>
            <a:r>
              <a:rPr sz="2400" b="1" spc="-220">
                <a:solidFill>
                  <a:srgbClr val="1E469F"/>
                </a:solidFill>
                <a:latin typeface="Arial"/>
                <a:cs typeface="Arial"/>
              </a:rPr>
              <a:t>Blackbox  </a:t>
            </a:r>
            <a:r>
              <a:rPr sz="2400" b="1" spc="-180">
                <a:solidFill>
                  <a:srgbClr val="1E469F"/>
                </a:solidFill>
                <a:latin typeface="Arial"/>
                <a:cs typeface="Arial"/>
              </a:rPr>
              <a:t>o</a:t>
            </a:r>
            <a:r>
              <a:rPr sz="2400" b="1" spc="-195">
                <a:solidFill>
                  <a:srgbClr val="1E469F"/>
                </a:solidFill>
                <a:latin typeface="Arial"/>
                <a:cs typeface="Arial"/>
              </a:rPr>
              <a:t>p</a:t>
            </a:r>
            <a:r>
              <a:rPr sz="2400" b="1" spc="-25">
                <a:solidFill>
                  <a:srgbClr val="1E469F"/>
                </a:solidFill>
                <a:latin typeface="Arial"/>
                <a:cs typeface="Arial"/>
              </a:rPr>
              <a:t>t</a:t>
            </a:r>
            <a:r>
              <a:rPr sz="2400" b="1" spc="-30">
                <a:solidFill>
                  <a:srgbClr val="1E469F"/>
                </a:solidFill>
                <a:latin typeface="Arial"/>
                <a:cs typeface="Arial"/>
              </a:rPr>
              <a:t>i</a:t>
            </a:r>
            <a:r>
              <a:rPr sz="2400" b="1" spc="-185">
                <a:solidFill>
                  <a:srgbClr val="1E469F"/>
                </a:solidFill>
                <a:latin typeface="Arial"/>
                <a:cs typeface="Arial"/>
              </a:rPr>
              <a:t>mi</a:t>
            </a:r>
            <a:r>
              <a:rPr sz="2400" b="1" spc="-200">
                <a:solidFill>
                  <a:srgbClr val="1E469F"/>
                </a:solidFill>
                <a:latin typeface="Arial"/>
                <a:cs typeface="Arial"/>
              </a:rPr>
              <a:t>z</a:t>
            </a:r>
            <a:r>
              <a:rPr sz="2400" b="1" spc="-110">
                <a:solidFill>
                  <a:srgbClr val="1E469F"/>
                </a:solidFill>
                <a:latin typeface="Arial"/>
                <a:cs typeface="Arial"/>
              </a:rPr>
              <a:t>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28409" y="2079498"/>
            <a:ext cx="1270635" cy="922655"/>
          </a:xfrm>
          <a:custGeom>
            <a:avLst/>
            <a:gdLst/>
            <a:ahLst/>
            <a:cxnLst/>
            <a:rect l="l" t="t" r="r" b="b"/>
            <a:pathLst>
              <a:path w="1270634" h="922655">
                <a:moveTo>
                  <a:pt x="95503" y="811022"/>
                </a:moveTo>
                <a:lnTo>
                  <a:pt x="90804" y="813688"/>
                </a:lnTo>
                <a:lnTo>
                  <a:pt x="0" y="866775"/>
                </a:lnTo>
                <a:lnTo>
                  <a:pt x="90804" y="919734"/>
                </a:lnTo>
                <a:lnTo>
                  <a:pt x="95503" y="922527"/>
                </a:lnTo>
                <a:lnTo>
                  <a:pt x="101600" y="920876"/>
                </a:lnTo>
                <a:lnTo>
                  <a:pt x="107187" y="911478"/>
                </a:lnTo>
                <a:lnTo>
                  <a:pt x="105537" y="905382"/>
                </a:lnTo>
                <a:lnTo>
                  <a:pt x="100837" y="902588"/>
                </a:lnTo>
                <a:lnTo>
                  <a:pt x="56424" y="876680"/>
                </a:lnTo>
                <a:lnTo>
                  <a:pt x="19557" y="876680"/>
                </a:lnTo>
                <a:lnTo>
                  <a:pt x="19557" y="856868"/>
                </a:lnTo>
                <a:lnTo>
                  <a:pt x="56206" y="856868"/>
                </a:lnTo>
                <a:lnTo>
                  <a:pt x="100837" y="830834"/>
                </a:lnTo>
                <a:lnTo>
                  <a:pt x="105537" y="828039"/>
                </a:lnTo>
                <a:lnTo>
                  <a:pt x="107187" y="822071"/>
                </a:lnTo>
                <a:lnTo>
                  <a:pt x="104393" y="817244"/>
                </a:lnTo>
                <a:lnTo>
                  <a:pt x="101600" y="812546"/>
                </a:lnTo>
                <a:lnTo>
                  <a:pt x="95503" y="811022"/>
                </a:lnTo>
                <a:close/>
              </a:path>
              <a:path w="1270634" h="922655">
                <a:moveTo>
                  <a:pt x="56206" y="856868"/>
                </a:moveTo>
                <a:lnTo>
                  <a:pt x="19557" y="856868"/>
                </a:lnTo>
                <a:lnTo>
                  <a:pt x="19557" y="876680"/>
                </a:lnTo>
                <a:lnTo>
                  <a:pt x="56424" y="876680"/>
                </a:lnTo>
                <a:lnTo>
                  <a:pt x="54029" y="875284"/>
                </a:lnTo>
                <a:lnTo>
                  <a:pt x="24637" y="875284"/>
                </a:lnTo>
                <a:lnTo>
                  <a:pt x="24637" y="858138"/>
                </a:lnTo>
                <a:lnTo>
                  <a:pt x="54029" y="858138"/>
                </a:lnTo>
                <a:lnTo>
                  <a:pt x="56206" y="856868"/>
                </a:lnTo>
                <a:close/>
              </a:path>
              <a:path w="1270634" h="922655">
                <a:moveTo>
                  <a:pt x="1250314" y="856868"/>
                </a:moveTo>
                <a:lnTo>
                  <a:pt x="56206" y="856868"/>
                </a:lnTo>
                <a:lnTo>
                  <a:pt x="39333" y="866711"/>
                </a:lnTo>
                <a:lnTo>
                  <a:pt x="56424" y="876680"/>
                </a:lnTo>
                <a:lnTo>
                  <a:pt x="1265682" y="876680"/>
                </a:lnTo>
                <a:lnTo>
                  <a:pt x="1270126" y="872236"/>
                </a:lnTo>
                <a:lnTo>
                  <a:pt x="1270126" y="866775"/>
                </a:lnTo>
                <a:lnTo>
                  <a:pt x="1250314" y="866775"/>
                </a:lnTo>
                <a:lnTo>
                  <a:pt x="1250314" y="856868"/>
                </a:lnTo>
                <a:close/>
              </a:path>
              <a:path w="1270634" h="922655">
                <a:moveTo>
                  <a:pt x="24637" y="858138"/>
                </a:moveTo>
                <a:lnTo>
                  <a:pt x="24637" y="875284"/>
                </a:lnTo>
                <a:lnTo>
                  <a:pt x="39333" y="866711"/>
                </a:lnTo>
                <a:lnTo>
                  <a:pt x="24637" y="858138"/>
                </a:lnTo>
                <a:close/>
              </a:path>
              <a:path w="1270634" h="922655">
                <a:moveTo>
                  <a:pt x="39333" y="866711"/>
                </a:moveTo>
                <a:lnTo>
                  <a:pt x="24637" y="875284"/>
                </a:lnTo>
                <a:lnTo>
                  <a:pt x="54029" y="875284"/>
                </a:lnTo>
                <a:lnTo>
                  <a:pt x="39333" y="866711"/>
                </a:lnTo>
                <a:close/>
              </a:path>
              <a:path w="1270634" h="922655">
                <a:moveTo>
                  <a:pt x="1270126" y="0"/>
                </a:moveTo>
                <a:lnTo>
                  <a:pt x="1250314" y="0"/>
                </a:lnTo>
                <a:lnTo>
                  <a:pt x="1250314" y="866775"/>
                </a:lnTo>
                <a:lnTo>
                  <a:pt x="1260220" y="856868"/>
                </a:lnTo>
                <a:lnTo>
                  <a:pt x="1270126" y="856868"/>
                </a:lnTo>
                <a:lnTo>
                  <a:pt x="1270126" y="0"/>
                </a:lnTo>
                <a:close/>
              </a:path>
              <a:path w="1270634" h="922655">
                <a:moveTo>
                  <a:pt x="1270126" y="856868"/>
                </a:moveTo>
                <a:lnTo>
                  <a:pt x="1260220" y="856868"/>
                </a:lnTo>
                <a:lnTo>
                  <a:pt x="1250314" y="866775"/>
                </a:lnTo>
                <a:lnTo>
                  <a:pt x="1270126" y="866775"/>
                </a:lnTo>
                <a:lnTo>
                  <a:pt x="1270126" y="856868"/>
                </a:lnTo>
                <a:close/>
              </a:path>
              <a:path w="1270634" h="922655">
                <a:moveTo>
                  <a:pt x="54029" y="858138"/>
                </a:moveTo>
                <a:lnTo>
                  <a:pt x="24637" y="858138"/>
                </a:lnTo>
                <a:lnTo>
                  <a:pt x="39333" y="866711"/>
                </a:lnTo>
                <a:lnTo>
                  <a:pt x="54029" y="8581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70760" y="2099310"/>
            <a:ext cx="1583690" cy="855980"/>
          </a:xfrm>
          <a:custGeom>
            <a:avLst/>
            <a:gdLst/>
            <a:ahLst/>
            <a:cxnLst/>
            <a:rect l="l" t="t" r="r" b="b"/>
            <a:pathLst>
              <a:path w="1583689" h="855980">
                <a:moveTo>
                  <a:pt x="55752" y="39224"/>
                </a:moveTo>
                <a:lnTo>
                  <a:pt x="45846" y="56206"/>
                </a:lnTo>
                <a:lnTo>
                  <a:pt x="45846" y="851535"/>
                </a:lnTo>
                <a:lnTo>
                  <a:pt x="50291" y="855979"/>
                </a:lnTo>
                <a:lnTo>
                  <a:pt x="1583309" y="855979"/>
                </a:lnTo>
                <a:lnTo>
                  <a:pt x="1583309" y="846074"/>
                </a:lnTo>
                <a:lnTo>
                  <a:pt x="65658" y="846074"/>
                </a:lnTo>
                <a:lnTo>
                  <a:pt x="55752" y="836167"/>
                </a:lnTo>
                <a:lnTo>
                  <a:pt x="65658" y="836167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583689" h="855980">
                <a:moveTo>
                  <a:pt x="65658" y="836167"/>
                </a:moveTo>
                <a:lnTo>
                  <a:pt x="55752" y="836167"/>
                </a:lnTo>
                <a:lnTo>
                  <a:pt x="65658" y="846074"/>
                </a:lnTo>
                <a:lnTo>
                  <a:pt x="65658" y="836167"/>
                </a:lnTo>
                <a:close/>
              </a:path>
              <a:path w="1583689" h="855980">
                <a:moveTo>
                  <a:pt x="1583309" y="836167"/>
                </a:moveTo>
                <a:lnTo>
                  <a:pt x="65658" y="836167"/>
                </a:lnTo>
                <a:lnTo>
                  <a:pt x="65658" y="846074"/>
                </a:lnTo>
                <a:lnTo>
                  <a:pt x="1583309" y="846074"/>
                </a:lnTo>
                <a:lnTo>
                  <a:pt x="1583309" y="836167"/>
                </a:lnTo>
                <a:close/>
              </a:path>
              <a:path w="1583689" h="855980">
                <a:moveTo>
                  <a:pt x="55752" y="0"/>
                </a:moveTo>
                <a:lnTo>
                  <a:pt x="2793" y="90804"/>
                </a:lnTo>
                <a:lnTo>
                  <a:pt x="0" y="95503"/>
                </a:lnTo>
                <a:lnTo>
                  <a:pt x="1524" y="101600"/>
                </a:lnTo>
                <a:lnTo>
                  <a:pt x="6350" y="104393"/>
                </a:lnTo>
                <a:lnTo>
                  <a:pt x="11049" y="107187"/>
                </a:lnTo>
                <a:lnTo>
                  <a:pt x="17144" y="105537"/>
                </a:lnTo>
                <a:lnTo>
                  <a:pt x="19812" y="100837"/>
                </a:lnTo>
                <a:lnTo>
                  <a:pt x="45846" y="56206"/>
                </a:lnTo>
                <a:lnTo>
                  <a:pt x="45846" y="19557"/>
                </a:lnTo>
                <a:lnTo>
                  <a:pt x="67159" y="19557"/>
                </a:lnTo>
                <a:lnTo>
                  <a:pt x="55752" y="0"/>
                </a:lnTo>
                <a:close/>
              </a:path>
              <a:path w="1583689" h="855980">
                <a:moveTo>
                  <a:pt x="67159" y="19557"/>
                </a:moveTo>
                <a:lnTo>
                  <a:pt x="65658" y="19557"/>
                </a:lnTo>
                <a:lnTo>
                  <a:pt x="65659" y="56206"/>
                </a:lnTo>
                <a:lnTo>
                  <a:pt x="91693" y="100837"/>
                </a:lnTo>
                <a:lnTo>
                  <a:pt x="94361" y="105537"/>
                </a:lnTo>
                <a:lnTo>
                  <a:pt x="100456" y="107187"/>
                </a:lnTo>
                <a:lnTo>
                  <a:pt x="105156" y="104393"/>
                </a:lnTo>
                <a:lnTo>
                  <a:pt x="109981" y="101600"/>
                </a:lnTo>
                <a:lnTo>
                  <a:pt x="111506" y="95503"/>
                </a:lnTo>
                <a:lnTo>
                  <a:pt x="108712" y="90804"/>
                </a:lnTo>
                <a:lnTo>
                  <a:pt x="67159" y="19557"/>
                </a:lnTo>
                <a:close/>
              </a:path>
              <a:path w="1583689" h="855980">
                <a:moveTo>
                  <a:pt x="65658" y="19557"/>
                </a:moveTo>
                <a:lnTo>
                  <a:pt x="45846" y="19557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7"/>
                </a:lnTo>
                <a:lnTo>
                  <a:pt x="65658" y="24637"/>
                </a:lnTo>
                <a:lnTo>
                  <a:pt x="65658" y="19557"/>
                </a:lnTo>
                <a:close/>
              </a:path>
              <a:path w="1583689" h="855980">
                <a:moveTo>
                  <a:pt x="65658" y="24637"/>
                </a:moveTo>
                <a:lnTo>
                  <a:pt x="64262" y="24637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7"/>
                </a:lnTo>
                <a:close/>
              </a:path>
              <a:path w="1583689" h="855980">
                <a:moveTo>
                  <a:pt x="64262" y="24637"/>
                </a:moveTo>
                <a:lnTo>
                  <a:pt x="47243" y="24637"/>
                </a:lnTo>
                <a:lnTo>
                  <a:pt x="55752" y="39224"/>
                </a:lnTo>
                <a:lnTo>
                  <a:pt x="64262" y="2463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5021579" y="2622804"/>
            <a:ext cx="1152525" cy="6477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8255" algn="ctr">
              <a:lnSpc>
                <a:spcPts val="2500"/>
              </a:lnSpc>
            </a:pPr>
            <a:r>
              <a:rPr sz="2400" b="1" spc="-200">
                <a:solidFill>
                  <a:srgbClr val="1E469F"/>
                </a:solidFill>
                <a:latin typeface="Arial"/>
                <a:cs typeface="Arial"/>
              </a:rPr>
              <a:t>max </a:t>
            </a:r>
            <a:r>
              <a:rPr sz="2400" b="1" spc="-300">
                <a:solidFill>
                  <a:srgbClr val="1E469F"/>
                </a:solidFill>
                <a:latin typeface="Arial"/>
                <a:cs typeface="Arial"/>
              </a:rPr>
              <a:t>f(</a:t>
            </a:r>
            <a:r>
              <a:rPr sz="2400" spc="-300">
                <a:solidFill>
                  <a:srgbClr val="1E469F"/>
                </a:solidFill>
                <a:latin typeface="Noto Sans CJK JP Regular"/>
                <a:cs typeface="Noto Sans CJK JP Regular"/>
              </a:rPr>
              <a:t>𝝀</a:t>
            </a:r>
            <a:r>
              <a:rPr sz="2400" b="1" spc="-300">
                <a:solidFill>
                  <a:srgbClr val="1E469F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R="39370" algn="ctr">
              <a:lnSpc>
                <a:spcPts val="2600"/>
              </a:lnSpc>
            </a:pPr>
            <a:r>
              <a:rPr sz="2400" spc="-630">
                <a:solidFill>
                  <a:srgbClr val="1E469F"/>
                </a:solidFill>
                <a:latin typeface="Noto Sans CJK JP Regular"/>
                <a:cs typeface="Noto Sans CJK JP Regular"/>
              </a:rPr>
              <a:t>𝝀</a:t>
            </a:r>
            <a:r>
              <a:rPr sz="2400" b="1" spc="-630">
                <a:solidFill>
                  <a:srgbClr val="1E469F"/>
                </a:solidFill>
                <a:latin typeface="Symbol"/>
                <a:cs typeface="Symbol"/>
              </a:rPr>
              <a:t></a:t>
            </a:r>
            <a:r>
              <a:rPr sz="2400" spc="-630">
                <a:solidFill>
                  <a:srgbClr val="1E469F"/>
                </a:solidFill>
                <a:latin typeface="Noto Sans CJK JP Regular"/>
                <a:cs typeface="Noto Sans CJK JP Regular"/>
              </a:rPr>
              <a:t>𝜦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13</a:t>
            </a:fld>
            <a:endParaRPr spc="-6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53200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/>
              <a:t>Grid </a:t>
            </a:r>
            <a:r>
              <a:rPr spc="-245"/>
              <a:t>Search </a:t>
            </a:r>
            <a:r>
              <a:rPr spc="-150"/>
              <a:t>and </a:t>
            </a:r>
            <a:r>
              <a:rPr spc="-204"/>
              <a:t>Random</a:t>
            </a:r>
            <a:r>
              <a:rPr spc="-105"/>
              <a:t> </a:t>
            </a:r>
            <a:r>
              <a:rPr spc="-245"/>
              <a:t>Search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240" y="877697"/>
            <a:ext cx="278891" cy="248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5259" y="1425292"/>
            <a:ext cx="125501" cy="1334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6440" y="711579"/>
            <a:ext cx="8078470" cy="143446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0"/>
              </a:spcBef>
            </a:pPr>
            <a:r>
              <a:rPr sz="2800" spc="-90">
                <a:latin typeface="Arial"/>
                <a:cs typeface="Arial"/>
              </a:rPr>
              <a:t>Both </a:t>
            </a:r>
            <a:r>
              <a:rPr sz="2800" spc="-85">
                <a:latin typeface="Arial"/>
                <a:cs typeface="Arial"/>
              </a:rPr>
              <a:t>completely</a:t>
            </a:r>
            <a:r>
              <a:rPr sz="2800" spc="-200">
                <a:latin typeface="Arial"/>
                <a:cs typeface="Arial"/>
              </a:rPr>
              <a:t> </a:t>
            </a:r>
            <a:r>
              <a:rPr sz="2800" spc="-70">
                <a:latin typeface="Arial"/>
                <a:cs typeface="Arial"/>
              </a:rPr>
              <a:t>uninformed</a:t>
            </a:r>
            <a:endParaRPr sz="2800">
              <a:latin typeface="Arial"/>
              <a:cs typeface="Arial"/>
            </a:endParaRPr>
          </a:p>
          <a:p>
            <a:pPr marL="12700" marR="5080">
              <a:lnSpc>
                <a:spcPct val="110000"/>
              </a:lnSpc>
            </a:pPr>
            <a:r>
              <a:rPr sz="2800" spc="-185">
                <a:latin typeface="Arial"/>
                <a:cs typeface="Arial"/>
              </a:rPr>
              <a:t>Random </a:t>
            </a:r>
            <a:r>
              <a:rPr sz="2800" spc="-170">
                <a:latin typeface="Arial"/>
                <a:cs typeface="Arial"/>
              </a:rPr>
              <a:t>search </a:t>
            </a:r>
            <a:r>
              <a:rPr sz="2800" spc="-140">
                <a:latin typeface="Arial"/>
                <a:cs typeface="Arial"/>
              </a:rPr>
              <a:t>handles </a:t>
            </a:r>
            <a:r>
              <a:rPr sz="2800" spc="-45">
                <a:latin typeface="Arial"/>
                <a:cs typeface="Arial"/>
              </a:rPr>
              <a:t>unimportant </a:t>
            </a:r>
            <a:r>
              <a:rPr sz="2800" spc="-125">
                <a:latin typeface="Arial"/>
                <a:cs typeface="Arial"/>
              </a:rPr>
              <a:t>dimensions </a:t>
            </a:r>
            <a:r>
              <a:rPr sz="2800" spc="-30">
                <a:latin typeface="Arial"/>
                <a:cs typeface="Arial"/>
              </a:rPr>
              <a:t>better  </a:t>
            </a:r>
            <a:r>
              <a:rPr sz="2800" spc="-185">
                <a:latin typeface="Arial"/>
                <a:cs typeface="Arial"/>
              </a:rPr>
              <a:t>Random </a:t>
            </a:r>
            <a:r>
              <a:rPr sz="2800" spc="-170">
                <a:latin typeface="Arial"/>
                <a:cs typeface="Arial"/>
              </a:rPr>
              <a:t>search </a:t>
            </a:r>
            <a:r>
              <a:rPr sz="2800" spc="-145">
                <a:latin typeface="Arial"/>
                <a:cs typeface="Arial"/>
              </a:rPr>
              <a:t>is </a:t>
            </a:r>
            <a:r>
              <a:rPr sz="2800" spc="-220">
                <a:latin typeface="Arial"/>
                <a:cs typeface="Arial"/>
              </a:rPr>
              <a:t>a </a:t>
            </a:r>
            <a:r>
              <a:rPr sz="2800" spc="-105">
                <a:latin typeface="Arial"/>
                <a:cs typeface="Arial"/>
              </a:rPr>
              <a:t>useful</a:t>
            </a:r>
            <a:r>
              <a:rPr sz="2800" spc="20">
                <a:latin typeface="Arial"/>
                <a:cs typeface="Arial"/>
              </a:rPr>
              <a:t> </a:t>
            </a:r>
            <a:r>
              <a:rPr sz="2800" spc="-135">
                <a:latin typeface="Arial"/>
                <a:cs typeface="Arial"/>
              </a:rPr>
              <a:t>baseline</a:t>
            </a:r>
            <a:endParaRPr sz="2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5259" y="1894684"/>
            <a:ext cx="125501" cy="1334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9263" y="2491889"/>
            <a:ext cx="7132901" cy="34455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331333" y="6311595"/>
            <a:ext cx="3691254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95">
                <a:latin typeface="Arial"/>
                <a:cs typeface="Arial"/>
              </a:rPr>
              <a:t>Image </a:t>
            </a:r>
            <a:r>
              <a:rPr sz="1600" spc="-80">
                <a:latin typeface="Arial"/>
                <a:cs typeface="Arial"/>
              </a:rPr>
              <a:t>source: </a:t>
            </a:r>
            <a:r>
              <a:rPr sz="1600" spc="-90">
                <a:latin typeface="Arial"/>
                <a:cs typeface="Arial"/>
              </a:rPr>
              <a:t>Bergstra </a:t>
            </a:r>
            <a:r>
              <a:rPr sz="1600" spc="20">
                <a:latin typeface="Arial"/>
                <a:cs typeface="Arial"/>
              </a:rPr>
              <a:t>&amp; </a:t>
            </a:r>
            <a:r>
              <a:rPr sz="1600" spc="-90">
                <a:latin typeface="Arial"/>
                <a:cs typeface="Arial"/>
              </a:rPr>
              <a:t>Bengio, </a:t>
            </a:r>
            <a:r>
              <a:rPr sz="1600" spc="-195">
                <a:latin typeface="Arial"/>
                <a:cs typeface="Arial"/>
              </a:rPr>
              <a:t>JMLR</a:t>
            </a:r>
            <a:r>
              <a:rPr sz="1600" spc="-125">
                <a:latin typeface="Arial"/>
                <a:cs typeface="Arial"/>
              </a:rPr>
              <a:t> </a:t>
            </a:r>
            <a:r>
              <a:rPr sz="1600" spc="-85">
                <a:latin typeface="Arial"/>
                <a:cs typeface="Arial"/>
              </a:rPr>
              <a:t>2012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14</a:t>
            </a:fld>
            <a:endParaRPr spc="-6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37001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/>
              <a:t>Bayesian</a:t>
            </a:r>
            <a:r>
              <a:rPr spc="-195"/>
              <a:t> </a:t>
            </a:r>
            <a:r>
              <a:rPr spc="-90"/>
              <a:t>Optimization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8408" y="682751"/>
            <a:ext cx="3924299" cy="1889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1805" y="1044222"/>
            <a:ext cx="120015" cy="1244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48176" y="1648205"/>
            <a:ext cx="302260" cy="236220"/>
          </a:xfrm>
          <a:custGeom>
            <a:avLst/>
            <a:gdLst/>
            <a:ahLst/>
            <a:cxnLst/>
            <a:rect l="l" t="t" r="r" b="b"/>
            <a:pathLst>
              <a:path w="302260" h="236219">
                <a:moveTo>
                  <a:pt x="226568" y="0"/>
                </a:moveTo>
                <a:lnTo>
                  <a:pt x="223138" y="9525"/>
                </a:lnTo>
                <a:lnTo>
                  <a:pt x="236779" y="15501"/>
                </a:lnTo>
                <a:lnTo>
                  <a:pt x="248538" y="23717"/>
                </a:lnTo>
                <a:lnTo>
                  <a:pt x="272393" y="61652"/>
                </a:lnTo>
                <a:lnTo>
                  <a:pt x="280162" y="116713"/>
                </a:lnTo>
                <a:lnTo>
                  <a:pt x="279300" y="137477"/>
                </a:lnTo>
                <a:lnTo>
                  <a:pt x="266191" y="188341"/>
                </a:lnTo>
                <a:lnTo>
                  <a:pt x="236974" y="220255"/>
                </a:lnTo>
                <a:lnTo>
                  <a:pt x="223520" y="226187"/>
                </a:lnTo>
                <a:lnTo>
                  <a:pt x="226568" y="235712"/>
                </a:lnTo>
                <a:lnTo>
                  <a:pt x="271555" y="208994"/>
                </a:lnTo>
                <a:lnTo>
                  <a:pt x="296894" y="159607"/>
                </a:lnTo>
                <a:lnTo>
                  <a:pt x="301751" y="117983"/>
                </a:lnTo>
                <a:lnTo>
                  <a:pt x="300535" y="96335"/>
                </a:lnTo>
                <a:lnTo>
                  <a:pt x="290768" y="57993"/>
                </a:lnTo>
                <a:lnTo>
                  <a:pt x="258572" y="15113"/>
                </a:lnTo>
                <a:lnTo>
                  <a:pt x="243617" y="6163"/>
                </a:lnTo>
                <a:lnTo>
                  <a:pt x="226568" y="0"/>
                </a:lnTo>
                <a:close/>
              </a:path>
              <a:path w="302260" h="236219">
                <a:moveTo>
                  <a:pt x="75184" y="0"/>
                </a:moveTo>
                <a:lnTo>
                  <a:pt x="30214" y="26824"/>
                </a:lnTo>
                <a:lnTo>
                  <a:pt x="4857" y="76342"/>
                </a:lnTo>
                <a:lnTo>
                  <a:pt x="0" y="117983"/>
                </a:lnTo>
                <a:lnTo>
                  <a:pt x="1214" y="139628"/>
                </a:lnTo>
                <a:lnTo>
                  <a:pt x="10929" y="177919"/>
                </a:lnTo>
                <a:lnTo>
                  <a:pt x="43068" y="220662"/>
                </a:lnTo>
                <a:lnTo>
                  <a:pt x="75184" y="235712"/>
                </a:lnTo>
                <a:lnTo>
                  <a:pt x="78232" y="226187"/>
                </a:lnTo>
                <a:lnTo>
                  <a:pt x="64777" y="220255"/>
                </a:lnTo>
                <a:lnTo>
                  <a:pt x="53181" y="211978"/>
                </a:lnTo>
                <a:lnTo>
                  <a:pt x="29392" y="173291"/>
                </a:lnTo>
                <a:lnTo>
                  <a:pt x="21462" y="116713"/>
                </a:lnTo>
                <a:lnTo>
                  <a:pt x="22344" y="96565"/>
                </a:lnTo>
                <a:lnTo>
                  <a:pt x="35560" y="46863"/>
                </a:lnTo>
                <a:lnTo>
                  <a:pt x="64992" y="15501"/>
                </a:lnTo>
                <a:lnTo>
                  <a:pt x="78612" y="9525"/>
                </a:lnTo>
                <a:lnTo>
                  <a:pt x="7518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1805" y="3034566"/>
            <a:ext cx="120015" cy="1244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6440" y="799370"/>
            <a:ext cx="3876040" cy="502475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600" spc="-120">
                <a:solidFill>
                  <a:srgbClr val="1E469F"/>
                </a:solidFill>
                <a:latin typeface="Arial"/>
                <a:cs typeface="Arial"/>
              </a:rPr>
              <a:t>Approach</a:t>
            </a:r>
            <a:endParaRPr sz="2600">
              <a:latin typeface="Arial"/>
              <a:cs typeface="Arial"/>
            </a:endParaRPr>
          </a:p>
          <a:p>
            <a:pPr marL="413384" marR="221615" indent="-286385">
              <a:lnSpc>
                <a:spcPts val="2160"/>
              </a:lnSpc>
              <a:spcBef>
                <a:spcPts val="620"/>
              </a:spcBef>
              <a:buChar char="–"/>
              <a:tabLst>
                <a:tab pos="413384" algn="l"/>
                <a:tab pos="414020" algn="l"/>
              </a:tabLst>
            </a:pPr>
            <a:r>
              <a:rPr sz="2000">
                <a:latin typeface="Arial"/>
                <a:cs typeface="Arial"/>
              </a:rPr>
              <a:t>Fit a proabilistic model to</a:t>
            </a:r>
            <a:r>
              <a:rPr sz="2000" spc="-12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the  function evaluations</a:t>
            </a:r>
            <a:r>
              <a:rPr sz="2000" spc="-60">
                <a:latin typeface="Arial"/>
                <a:cs typeface="Arial"/>
              </a:rPr>
              <a:t> </a:t>
            </a:r>
            <a:r>
              <a:rPr sz="2000" spc="-785">
                <a:latin typeface="Noto Sans CJK JP Regular"/>
                <a:cs typeface="Noto Sans CJK JP Regular"/>
              </a:rPr>
              <a:t>〈𝜆,</a:t>
            </a:r>
            <a:r>
              <a:rPr sz="2000" spc="-120">
                <a:latin typeface="Noto Sans CJK JP Regular"/>
                <a:cs typeface="Noto Sans CJK JP Regular"/>
              </a:rPr>
              <a:t> </a:t>
            </a:r>
            <a:r>
              <a:rPr sz="2000" spc="-900">
                <a:latin typeface="Noto Sans CJK JP Regular"/>
                <a:cs typeface="Noto Sans CJK JP Regular"/>
              </a:rPr>
              <a:t>𝑓</a:t>
            </a:r>
            <a:r>
              <a:rPr sz="2000" spc="420">
                <a:latin typeface="Noto Sans CJK JP Regular"/>
                <a:cs typeface="Noto Sans CJK JP Regular"/>
              </a:rPr>
              <a:t> </a:t>
            </a:r>
            <a:r>
              <a:rPr sz="2000" spc="-965">
                <a:latin typeface="Noto Sans CJK JP Regular"/>
                <a:cs typeface="Noto Sans CJK JP Regular"/>
              </a:rPr>
              <a:t>𝜆</a:t>
            </a:r>
            <a:r>
              <a:rPr sz="2000" spc="395">
                <a:latin typeface="Noto Sans CJK JP Regular"/>
                <a:cs typeface="Noto Sans CJK JP Regular"/>
              </a:rPr>
              <a:t> </a:t>
            </a:r>
            <a:r>
              <a:rPr sz="2000" spc="-1280">
                <a:latin typeface="Noto Sans CJK JP Regular"/>
                <a:cs typeface="Noto Sans CJK JP Regular"/>
              </a:rPr>
              <a:t>〉</a:t>
            </a:r>
            <a:endParaRPr sz="2000">
              <a:latin typeface="Noto Sans CJK JP Regular"/>
              <a:cs typeface="Noto Sans CJK JP Regular"/>
            </a:endParaRPr>
          </a:p>
          <a:p>
            <a:pPr marL="413384" marR="460375" indent="-286385">
              <a:lnSpc>
                <a:spcPts val="2160"/>
              </a:lnSpc>
              <a:spcBef>
                <a:spcPts val="480"/>
              </a:spcBef>
              <a:buChar char="–"/>
              <a:tabLst>
                <a:tab pos="413384" algn="l"/>
                <a:tab pos="414020" algn="l"/>
              </a:tabLst>
            </a:pPr>
            <a:r>
              <a:rPr sz="2000" spc="5">
                <a:latin typeface="Arial"/>
                <a:cs typeface="Arial"/>
              </a:rPr>
              <a:t>Use </a:t>
            </a:r>
            <a:r>
              <a:rPr sz="2000">
                <a:latin typeface="Arial"/>
                <a:cs typeface="Arial"/>
              </a:rPr>
              <a:t>that model to trade</a:t>
            </a:r>
            <a:r>
              <a:rPr sz="2000" spc="-170">
                <a:latin typeface="Arial"/>
                <a:cs typeface="Arial"/>
              </a:rPr>
              <a:t> </a:t>
            </a:r>
            <a:r>
              <a:rPr sz="2000" spc="-15">
                <a:latin typeface="Arial"/>
                <a:cs typeface="Arial"/>
              </a:rPr>
              <a:t>off  </a:t>
            </a:r>
            <a:r>
              <a:rPr sz="2000">
                <a:latin typeface="Arial"/>
                <a:cs typeface="Arial"/>
              </a:rPr>
              <a:t>exploration vs.</a:t>
            </a:r>
            <a:r>
              <a:rPr sz="2000" spc="-105">
                <a:latin typeface="Arial"/>
                <a:cs typeface="Arial"/>
              </a:rPr>
              <a:t> </a:t>
            </a:r>
            <a:r>
              <a:rPr sz="2000">
                <a:latin typeface="Arial"/>
                <a:cs typeface="Arial"/>
              </a:rPr>
              <a:t>exploitation</a:t>
            </a:r>
          </a:p>
          <a:p>
            <a:pPr>
              <a:lnSpc>
                <a:spcPct val="100000"/>
              </a:lnSpc>
              <a:spcBef>
                <a:spcPts val="55"/>
              </a:spcBef>
              <a:buChar char="–"/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-120">
                <a:solidFill>
                  <a:srgbClr val="1E469F"/>
                </a:solidFill>
                <a:latin typeface="Arial"/>
                <a:cs typeface="Arial"/>
              </a:rPr>
              <a:t>Popular </a:t>
            </a:r>
            <a:r>
              <a:rPr sz="2600" spc="-145">
                <a:solidFill>
                  <a:srgbClr val="1E469F"/>
                </a:solidFill>
                <a:latin typeface="Arial"/>
                <a:cs typeface="Arial"/>
              </a:rPr>
              <a:t>since </a:t>
            </a:r>
            <a:r>
              <a:rPr sz="20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Mockus</a:t>
            </a:r>
            <a:r>
              <a:rPr sz="20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20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[1974]</a:t>
            </a:r>
            <a:endParaRPr sz="20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50"/>
              </a:spcBef>
              <a:buChar char="–"/>
              <a:tabLst>
                <a:tab pos="413384" algn="l"/>
                <a:tab pos="414020" algn="l"/>
              </a:tabLst>
            </a:pPr>
            <a:r>
              <a:rPr sz="2000" spc="-5">
                <a:latin typeface="Arial"/>
                <a:cs typeface="Arial"/>
              </a:rPr>
              <a:t>Sample-efficient</a:t>
            </a:r>
            <a:endParaRPr sz="2000">
              <a:latin typeface="Arial"/>
              <a:cs typeface="Arial"/>
            </a:endParaRPr>
          </a:p>
          <a:p>
            <a:pPr marL="413384" marR="361950" indent="-286385">
              <a:lnSpc>
                <a:spcPts val="2590"/>
              </a:lnSpc>
              <a:spcBef>
                <a:spcPts val="515"/>
              </a:spcBef>
              <a:buChar char="–"/>
              <a:tabLst>
                <a:tab pos="413384" algn="l"/>
                <a:tab pos="414020" algn="l"/>
              </a:tabLst>
            </a:pPr>
            <a:r>
              <a:rPr sz="2000" spc="-90">
                <a:latin typeface="Arial"/>
                <a:cs typeface="Arial"/>
              </a:rPr>
              <a:t>W</a:t>
            </a:r>
            <a:r>
              <a:rPr sz="2400" spc="-90">
                <a:latin typeface="Arial"/>
                <a:cs typeface="Arial"/>
              </a:rPr>
              <a:t>orks </a:t>
            </a:r>
            <a:r>
              <a:rPr sz="2400" spc="-80">
                <a:latin typeface="Arial"/>
                <a:cs typeface="Arial"/>
              </a:rPr>
              <a:t>when </a:t>
            </a:r>
            <a:r>
              <a:rPr sz="2400" spc="-65">
                <a:latin typeface="Arial"/>
                <a:cs typeface="Arial"/>
              </a:rPr>
              <a:t>objective </a:t>
            </a:r>
            <a:r>
              <a:rPr sz="2400" spc="-125">
                <a:latin typeface="Arial"/>
                <a:cs typeface="Arial"/>
              </a:rPr>
              <a:t>is  </a:t>
            </a:r>
            <a:r>
              <a:rPr sz="2400" spc="-120">
                <a:latin typeface="Arial"/>
                <a:cs typeface="Arial"/>
              </a:rPr>
              <a:t>nonconvex, </a:t>
            </a:r>
            <a:r>
              <a:rPr sz="2400" spc="-135">
                <a:latin typeface="Arial"/>
                <a:cs typeface="Arial"/>
              </a:rPr>
              <a:t>noisy, </a:t>
            </a:r>
            <a:r>
              <a:rPr sz="2400" spc="-180">
                <a:latin typeface="Arial"/>
                <a:cs typeface="Arial"/>
              </a:rPr>
              <a:t>has  </a:t>
            </a:r>
            <a:r>
              <a:rPr sz="2400" spc="-80">
                <a:latin typeface="Arial"/>
                <a:cs typeface="Arial"/>
              </a:rPr>
              <a:t>unknown </a:t>
            </a:r>
            <a:r>
              <a:rPr sz="2400" spc="-85">
                <a:latin typeface="Arial"/>
                <a:cs typeface="Arial"/>
              </a:rPr>
              <a:t>derivatives,</a:t>
            </a:r>
            <a:r>
              <a:rPr sz="2400" spc="-204">
                <a:latin typeface="Arial"/>
                <a:cs typeface="Arial"/>
              </a:rPr>
              <a:t> </a:t>
            </a:r>
            <a:r>
              <a:rPr sz="2400" spc="-75">
                <a:latin typeface="Arial"/>
                <a:cs typeface="Arial"/>
              </a:rPr>
              <a:t>etc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ts val="2825"/>
              </a:lnSpc>
              <a:spcBef>
                <a:spcPts val="254"/>
              </a:spcBef>
              <a:buChar char="–"/>
              <a:tabLst>
                <a:tab pos="414020" algn="l"/>
              </a:tabLst>
            </a:pPr>
            <a:r>
              <a:rPr sz="2400" spc="-150">
                <a:latin typeface="Arial"/>
                <a:cs typeface="Arial"/>
              </a:rPr>
              <a:t>Recent </a:t>
            </a:r>
            <a:r>
              <a:rPr sz="2400" spc="-135">
                <a:latin typeface="Arial"/>
                <a:cs typeface="Arial"/>
              </a:rPr>
              <a:t>convergence</a:t>
            </a:r>
            <a:r>
              <a:rPr sz="2400" spc="-145">
                <a:latin typeface="Arial"/>
                <a:cs typeface="Arial"/>
              </a:rPr>
              <a:t> </a:t>
            </a:r>
            <a:r>
              <a:rPr sz="2400" spc="-85">
                <a:latin typeface="Arial"/>
                <a:cs typeface="Arial"/>
              </a:rPr>
              <a:t>results</a:t>
            </a:r>
            <a:endParaRPr sz="2400">
              <a:latin typeface="Arial"/>
              <a:cs typeface="Arial"/>
            </a:endParaRPr>
          </a:p>
          <a:p>
            <a:pPr marL="413384" marR="5080">
              <a:lnSpc>
                <a:spcPts val="1939"/>
              </a:lnSpc>
              <a:spcBef>
                <a:spcPts val="195"/>
              </a:spcBef>
            </a:pPr>
            <a:r>
              <a:rPr sz="1800" spc="-5">
                <a:solidFill>
                  <a:srgbClr val="7E7E7E"/>
                </a:solidFill>
                <a:latin typeface="Arial"/>
                <a:cs typeface="Arial"/>
                <a:hlinkClick r:id="rId5"/>
              </a:rPr>
              <a:t>[</a:t>
            </a:r>
            <a:r>
              <a:rPr sz="18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Srinivas </a:t>
            </a:r>
            <a:r>
              <a:rPr sz="18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et </a:t>
            </a:r>
            <a:r>
              <a:rPr sz="18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al, 2010</a:t>
            </a:r>
            <a:r>
              <a:rPr sz="1800" spc="-5">
                <a:solidFill>
                  <a:srgbClr val="7E7E7E"/>
                </a:solidFill>
                <a:latin typeface="Arial"/>
                <a:cs typeface="Arial"/>
                <a:hlinkClick r:id="rId5"/>
              </a:rPr>
              <a:t>; </a:t>
            </a:r>
            <a:r>
              <a:rPr sz="18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Bull </a:t>
            </a:r>
            <a:r>
              <a:rPr sz="1800" u="heavy" spc="-3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2011</a:t>
            </a:r>
            <a:r>
              <a:rPr sz="1800" spc="-35">
                <a:solidFill>
                  <a:srgbClr val="7E7E7E"/>
                </a:solidFill>
                <a:latin typeface="Arial"/>
                <a:cs typeface="Arial"/>
                <a:hlinkClick r:id="rId5"/>
              </a:rPr>
              <a:t>; </a:t>
            </a:r>
            <a:r>
              <a:rPr sz="1800" u="heavy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de </a:t>
            </a:r>
            <a:r>
              <a:rPr sz="1800" spc="-10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18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Freitas </a:t>
            </a:r>
            <a:r>
              <a:rPr sz="18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et al, 2012</a:t>
            </a:r>
            <a:r>
              <a:rPr sz="1800" spc="-5">
                <a:solidFill>
                  <a:srgbClr val="7E7E7E"/>
                </a:solidFill>
                <a:latin typeface="Arial"/>
                <a:cs typeface="Arial"/>
                <a:hlinkClick r:id="rId6"/>
              </a:rPr>
              <a:t>; </a:t>
            </a:r>
            <a:r>
              <a:rPr sz="1800" u="heavy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Kawaguchi </a:t>
            </a:r>
            <a:r>
              <a:rPr sz="18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et </a:t>
            </a:r>
            <a:r>
              <a:rPr sz="1800">
                <a:solidFill>
                  <a:srgbClr val="A4A4A4"/>
                </a:solidFill>
                <a:latin typeface="Arial"/>
                <a:cs typeface="Arial"/>
                <a:hlinkClick r:id="rId6"/>
              </a:rPr>
              <a:t> </a:t>
            </a:r>
            <a:r>
              <a:rPr sz="18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al, </a:t>
            </a:r>
            <a:r>
              <a:rPr sz="1800" u="heavy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2016</a:t>
            </a:r>
            <a:r>
              <a:rPr sz="1800" spc="-10">
                <a:solidFill>
                  <a:srgbClr val="7E7E7E"/>
                </a:solidFill>
                <a:latin typeface="Arial"/>
                <a:cs typeface="Arial"/>
                <a:hlinkClick r:id="rId6"/>
              </a:rPr>
              <a:t>]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88408" y="2625851"/>
            <a:ext cx="3927347" cy="18973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88408" y="4570476"/>
            <a:ext cx="3924299" cy="18882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75070" y="6415227"/>
            <a:ext cx="23863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85">
                <a:latin typeface="Arial"/>
                <a:cs typeface="Arial"/>
              </a:rPr>
              <a:t>Image </a:t>
            </a:r>
            <a:r>
              <a:rPr sz="1400" spc="-65">
                <a:latin typeface="Arial"/>
                <a:cs typeface="Arial"/>
              </a:rPr>
              <a:t>source: </a:t>
            </a:r>
            <a:r>
              <a:rPr sz="1400" spc="-70">
                <a:latin typeface="Arial"/>
                <a:cs typeface="Arial"/>
              </a:rPr>
              <a:t>Brochu </a:t>
            </a:r>
            <a:r>
              <a:rPr sz="1400" spc="-10">
                <a:latin typeface="Arial"/>
                <a:cs typeface="Arial"/>
              </a:rPr>
              <a:t>et </a:t>
            </a:r>
            <a:r>
              <a:rPr sz="1400" spc="-45">
                <a:latin typeface="Arial"/>
                <a:cs typeface="Arial"/>
              </a:rPr>
              <a:t>al,</a:t>
            </a:r>
            <a:r>
              <a:rPr sz="1400" spc="-225">
                <a:latin typeface="Arial"/>
                <a:cs typeface="Arial"/>
              </a:rPr>
              <a:t> </a:t>
            </a:r>
            <a:r>
              <a:rPr sz="1400" spc="-70">
                <a:latin typeface="Arial"/>
                <a:cs typeface="Arial"/>
              </a:rPr>
              <a:t>2010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15</a:t>
            </a:fld>
            <a:endParaRPr spc="-6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0001" y="1709024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0001" y="2842880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0001" y="5000864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9026" y="647522"/>
            <a:ext cx="8641080" cy="53035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95">
                <a:solidFill>
                  <a:srgbClr val="A6A6A6"/>
                </a:solidFill>
                <a:latin typeface="Arial"/>
                <a:cs typeface="Arial"/>
              </a:rPr>
              <a:t>[Source:</a:t>
            </a:r>
            <a:r>
              <a:rPr sz="2000" spc="-12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2000" spc="-65">
                <a:solidFill>
                  <a:srgbClr val="A6A6A6"/>
                </a:solidFill>
                <a:latin typeface="Arial"/>
                <a:cs typeface="Arial"/>
              </a:rPr>
              <a:t>email</a:t>
            </a:r>
            <a:r>
              <a:rPr sz="2000" spc="-8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2000" spc="-25">
                <a:solidFill>
                  <a:srgbClr val="A6A6A6"/>
                </a:solidFill>
                <a:latin typeface="Arial"/>
                <a:cs typeface="Arial"/>
              </a:rPr>
              <a:t>from</a:t>
            </a:r>
            <a:r>
              <a:rPr sz="2000" spc="-114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2000" spc="-95">
                <a:solidFill>
                  <a:srgbClr val="A6A6A6"/>
                </a:solidFill>
                <a:latin typeface="Arial"/>
                <a:cs typeface="Arial"/>
              </a:rPr>
              <a:t>Nando</a:t>
            </a:r>
            <a:r>
              <a:rPr sz="2000" spc="-135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2000" spc="-90">
                <a:solidFill>
                  <a:srgbClr val="A6A6A6"/>
                </a:solidFill>
                <a:latin typeface="Arial"/>
                <a:cs typeface="Arial"/>
              </a:rPr>
              <a:t>de</a:t>
            </a:r>
            <a:r>
              <a:rPr sz="2000" spc="-10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2000" spc="-95">
                <a:solidFill>
                  <a:srgbClr val="A6A6A6"/>
                </a:solidFill>
                <a:latin typeface="Arial"/>
                <a:cs typeface="Arial"/>
              </a:rPr>
              <a:t>Freitas, </a:t>
            </a:r>
            <a:r>
              <a:rPr sz="2000" spc="-60">
                <a:solidFill>
                  <a:srgbClr val="A6A6A6"/>
                </a:solidFill>
                <a:latin typeface="Arial"/>
                <a:cs typeface="Arial"/>
              </a:rPr>
              <a:t>today;</a:t>
            </a:r>
            <a:r>
              <a:rPr sz="2000" spc="-114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2000" spc="-75">
                <a:solidFill>
                  <a:srgbClr val="A6A6A6"/>
                </a:solidFill>
                <a:latin typeface="Arial"/>
                <a:cs typeface="Arial"/>
              </a:rPr>
              <a:t>quotes</a:t>
            </a:r>
            <a:r>
              <a:rPr sz="2000" spc="-105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2000" spc="-20">
                <a:solidFill>
                  <a:srgbClr val="A6A6A6"/>
                </a:solidFill>
                <a:latin typeface="Arial"/>
                <a:cs typeface="Arial"/>
              </a:rPr>
              <a:t>from</a:t>
            </a:r>
            <a:r>
              <a:rPr sz="2000" spc="-114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2000" spc="-155">
                <a:solidFill>
                  <a:srgbClr val="A6A6A6"/>
                </a:solidFill>
                <a:latin typeface="Arial"/>
                <a:cs typeface="Arial"/>
              </a:rPr>
              <a:t>Chen</a:t>
            </a:r>
            <a:r>
              <a:rPr sz="2000" spc="-12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2000" spc="-10">
                <a:solidFill>
                  <a:srgbClr val="A6A6A6"/>
                </a:solidFill>
                <a:latin typeface="Arial"/>
                <a:cs typeface="Arial"/>
              </a:rPr>
              <a:t>et</a:t>
            </a:r>
            <a:r>
              <a:rPr sz="2000" spc="-105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2000" spc="-65">
                <a:solidFill>
                  <a:srgbClr val="A6A6A6"/>
                </a:solidFill>
                <a:latin typeface="Arial"/>
                <a:cs typeface="Arial"/>
              </a:rPr>
              <a:t>al,</a:t>
            </a:r>
            <a:r>
              <a:rPr sz="2000" spc="-10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2000" spc="-35">
                <a:solidFill>
                  <a:srgbClr val="A6A6A6"/>
                </a:solidFill>
                <a:latin typeface="Arial"/>
                <a:cs typeface="Arial"/>
              </a:rPr>
              <a:t>forthcoming]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950">
              <a:latin typeface="Times New Roman"/>
              <a:cs typeface="Times New Roman"/>
            </a:endParaRPr>
          </a:p>
          <a:p>
            <a:pPr marL="355600" marR="417830">
              <a:lnSpc>
                <a:spcPct val="100000"/>
              </a:lnSpc>
            </a:pPr>
            <a:r>
              <a:rPr sz="2400" spc="-100">
                <a:latin typeface="Arial"/>
                <a:cs typeface="Arial"/>
              </a:rPr>
              <a:t>During </a:t>
            </a:r>
            <a:r>
              <a:rPr sz="2400" spc="-30">
                <a:latin typeface="Arial"/>
                <a:cs typeface="Arial"/>
              </a:rPr>
              <a:t>the </a:t>
            </a:r>
            <a:r>
              <a:rPr sz="2400" spc="-75">
                <a:latin typeface="Arial"/>
                <a:cs typeface="Arial"/>
              </a:rPr>
              <a:t>development </a:t>
            </a:r>
            <a:r>
              <a:rPr sz="2400" spc="-5">
                <a:latin typeface="Arial"/>
                <a:cs typeface="Arial"/>
              </a:rPr>
              <a:t>of </a:t>
            </a:r>
            <a:r>
              <a:rPr sz="2400" spc="-135">
                <a:latin typeface="Arial"/>
                <a:cs typeface="Arial"/>
              </a:rPr>
              <a:t>AlphaGo, </a:t>
            </a:r>
            <a:r>
              <a:rPr sz="2400" spc="-40">
                <a:solidFill>
                  <a:srgbClr val="1E469F"/>
                </a:solidFill>
                <a:latin typeface="Arial"/>
                <a:cs typeface="Arial"/>
              </a:rPr>
              <a:t>its </a:t>
            </a:r>
            <a:r>
              <a:rPr sz="2400" spc="-130">
                <a:solidFill>
                  <a:srgbClr val="1E469F"/>
                </a:solidFill>
                <a:latin typeface="Arial"/>
                <a:cs typeface="Arial"/>
              </a:rPr>
              <a:t>many</a:t>
            </a:r>
            <a:r>
              <a:rPr sz="2400" spc="-49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95">
                <a:solidFill>
                  <a:srgbClr val="1E469F"/>
                </a:solidFill>
                <a:latin typeface="Arial"/>
                <a:cs typeface="Arial"/>
              </a:rPr>
              <a:t>hyperparameters  </a:t>
            </a:r>
            <a:r>
              <a:rPr sz="2400" spc="-85">
                <a:solidFill>
                  <a:srgbClr val="1E469F"/>
                </a:solidFill>
                <a:latin typeface="Arial"/>
                <a:cs typeface="Arial"/>
              </a:rPr>
              <a:t>were </a:t>
            </a:r>
            <a:r>
              <a:rPr sz="2400" spc="-45">
                <a:solidFill>
                  <a:srgbClr val="1E469F"/>
                </a:solidFill>
                <a:latin typeface="Arial"/>
                <a:cs typeface="Arial"/>
              </a:rPr>
              <a:t>tuned </a:t>
            </a:r>
            <a:r>
              <a:rPr sz="2400" spc="15">
                <a:solidFill>
                  <a:srgbClr val="1E469F"/>
                </a:solidFill>
                <a:latin typeface="Arial"/>
                <a:cs typeface="Arial"/>
              </a:rPr>
              <a:t>with </a:t>
            </a:r>
            <a:r>
              <a:rPr sz="2400" spc="-165">
                <a:solidFill>
                  <a:srgbClr val="1E469F"/>
                </a:solidFill>
                <a:latin typeface="Arial"/>
                <a:cs typeface="Arial"/>
              </a:rPr>
              <a:t>Bayesian </a:t>
            </a:r>
            <a:r>
              <a:rPr sz="2400" spc="-50">
                <a:solidFill>
                  <a:srgbClr val="1E469F"/>
                </a:solidFill>
                <a:latin typeface="Arial"/>
                <a:cs typeface="Arial"/>
              </a:rPr>
              <a:t>optimization </a:t>
            </a:r>
            <a:r>
              <a:rPr sz="2400" spc="-25">
                <a:solidFill>
                  <a:srgbClr val="1E469F"/>
                </a:solidFill>
                <a:latin typeface="Arial"/>
                <a:cs typeface="Arial"/>
              </a:rPr>
              <a:t>multiple</a:t>
            </a:r>
            <a:r>
              <a:rPr sz="2400" spc="-509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70">
                <a:solidFill>
                  <a:srgbClr val="1E469F"/>
                </a:solidFill>
                <a:latin typeface="Arial"/>
                <a:cs typeface="Arial"/>
              </a:rPr>
              <a:t>times.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750">
              <a:latin typeface="Times New Roman"/>
              <a:cs typeface="Times New Roman"/>
            </a:endParaRPr>
          </a:p>
          <a:p>
            <a:pPr marL="355600" marR="73660">
              <a:lnSpc>
                <a:spcPct val="100000"/>
              </a:lnSpc>
            </a:pPr>
            <a:r>
              <a:rPr sz="2400" spc="-160">
                <a:latin typeface="Arial"/>
                <a:cs typeface="Arial"/>
              </a:rPr>
              <a:t>This </a:t>
            </a:r>
            <a:r>
              <a:rPr sz="2400" spc="-65">
                <a:latin typeface="Arial"/>
                <a:cs typeface="Arial"/>
              </a:rPr>
              <a:t>automatic </a:t>
            </a:r>
            <a:r>
              <a:rPr sz="2400" spc="-50">
                <a:latin typeface="Arial"/>
                <a:cs typeface="Arial"/>
              </a:rPr>
              <a:t>tuning </a:t>
            </a:r>
            <a:r>
              <a:rPr sz="2400" spc="-150">
                <a:latin typeface="Arial"/>
                <a:cs typeface="Arial"/>
              </a:rPr>
              <a:t>process </a:t>
            </a:r>
            <a:r>
              <a:rPr sz="2400" spc="-70">
                <a:latin typeface="Arial"/>
                <a:cs typeface="Arial"/>
              </a:rPr>
              <a:t>resulted </a:t>
            </a:r>
            <a:r>
              <a:rPr sz="2400" spc="-30">
                <a:latin typeface="Arial"/>
                <a:cs typeface="Arial"/>
              </a:rPr>
              <a:t>in </a:t>
            </a:r>
            <a:r>
              <a:rPr sz="2400" spc="-85">
                <a:solidFill>
                  <a:srgbClr val="1E469F"/>
                </a:solidFill>
                <a:latin typeface="Arial"/>
                <a:cs typeface="Arial"/>
              </a:rPr>
              <a:t>substantial  </a:t>
            </a:r>
            <a:r>
              <a:rPr sz="2400" spc="-80">
                <a:solidFill>
                  <a:srgbClr val="1E469F"/>
                </a:solidFill>
                <a:latin typeface="Arial"/>
                <a:cs typeface="Arial"/>
              </a:rPr>
              <a:t>improvements</a:t>
            </a:r>
            <a:r>
              <a:rPr sz="2400" spc="-14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30">
                <a:solidFill>
                  <a:srgbClr val="1E469F"/>
                </a:solidFill>
                <a:latin typeface="Arial"/>
                <a:cs typeface="Arial"/>
              </a:rPr>
              <a:t>in</a:t>
            </a:r>
            <a:r>
              <a:rPr sz="2400" spc="-12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100">
                <a:solidFill>
                  <a:srgbClr val="1E469F"/>
                </a:solidFill>
                <a:latin typeface="Arial"/>
                <a:cs typeface="Arial"/>
              </a:rPr>
              <a:t>playing</a:t>
            </a:r>
            <a:r>
              <a:rPr sz="2400" spc="-12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70">
                <a:solidFill>
                  <a:srgbClr val="1E469F"/>
                </a:solidFill>
                <a:latin typeface="Arial"/>
                <a:cs typeface="Arial"/>
              </a:rPr>
              <a:t>strength</a:t>
            </a:r>
            <a:r>
              <a:rPr sz="2400" spc="-70">
                <a:latin typeface="Arial"/>
                <a:cs typeface="Arial"/>
              </a:rPr>
              <a:t>.</a:t>
            </a:r>
            <a:r>
              <a:rPr sz="2400" spc="-145">
                <a:latin typeface="Arial"/>
                <a:cs typeface="Arial"/>
              </a:rPr>
              <a:t> For</a:t>
            </a:r>
            <a:r>
              <a:rPr sz="2400" spc="-130">
                <a:latin typeface="Arial"/>
                <a:cs typeface="Arial"/>
              </a:rPr>
              <a:t> </a:t>
            </a:r>
            <a:r>
              <a:rPr sz="2400" spc="-114">
                <a:latin typeface="Arial"/>
                <a:cs typeface="Arial"/>
              </a:rPr>
              <a:t>example,</a:t>
            </a:r>
            <a:r>
              <a:rPr sz="2400" spc="-150">
                <a:latin typeface="Arial"/>
                <a:cs typeface="Arial"/>
              </a:rPr>
              <a:t> </a:t>
            </a:r>
            <a:r>
              <a:rPr sz="2400" spc="-15">
                <a:latin typeface="Arial"/>
                <a:cs typeface="Arial"/>
              </a:rPr>
              <a:t>prior</a:t>
            </a:r>
            <a:r>
              <a:rPr sz="2400" spc="-125">
                <a:latin typeface="Arial"/>
                <a:cs typeface="Arial"/>
              </a:rPr>
              <a:t> </a:t>
            </a:r>
            <a:r>
              <a:rPr sz="2400" spc="15">
                <a:latin typeface="Arial"/>
                <a:cs typeface="Arial"/>
              </a:rPr>
              <a:t>to</a:t>
            </a:r>
            <a:r>
              <a:rPr sz="2400" spc="-135">
                <a:latin typeface="Arial"/>
                <a:cs typeface="Arial"/>
              </a:rPr>
              <a:t> </a:t>
            </a:r>
            <a:r>
              <a:rPr sz="2400" spc="-30">
                <a:latin typeface="Arial"/>
                <a:cs typeface="Arial"/>
              </a:rPr>
              <a:t>the</a:t>
            </a:r>
            <a:r>
              <a:rPr sz="2400" spc="-135">
                <a:latin typeface="Arial"/>
                <a:cs typeface="Arial"/>
              </a:rPr>
              <a:t> </a:t>
            </a:r>
            <a:r>
              <a:rPr sz="2400" spc="-90">
                <a:latin typeface="Arial"/>
                <a:cs typeface="Arial"/>
              </a:rPr>
              <a:t>match  </a:t>
            </a:r>
            <a:r>
              <a:rPr sz="2400" spc="15">
                <a:latin typeface="Arial"/>
                <a:cs typeface="Arial"/>
              </a:rPr>
              <a:t>with </a:t>
            </a:r>
            <a:r>
              <a:rPr sz="2400" spc="-210">
                <a:latin typeface="Arial"/>
                <a:cs typeface="Arial"/>
              </a:rPr>
              <a:t>Lee </a:t>
            </a:r>
            <a:r>
              <a:rPr sz="2400" spc="-145">
                <a:latin typeface="Arial"/>
                <a:cs typeface="Arial"/>
              </a:rPr>
              <a:t>Sedol, </a:t>
            </a:r>
            <a:r>
              <a:rPr sz="2400" spc="-95">
                <a:latin typeface="Arial"/>
                <a:cs typeface="Arial"/>
              </a:rPr>
              <a:t>we </a:t>
            </a:r>
            <a:r>
              <a:rPr sz="2400" spc="-45">
                <a:latin typeface="Arial"/>
                <a:cs typeface="Arial"/>
              </a:rPr>
              <a:t>tuned </a:t>
            </a:r>
            <a:r>
              <a:rPr sz="2400" spc="-30">
                <a:latin typeface="Arial"/>
                <a:cs typeface="Arial"/>
              </a:rPr>
              <a:t>the </a:t>
            </a:r>
            <a:r>
              <a:rPr sz="2400" spc="-65">
                <a:latin typeface="Arial"/>
                <a:cs typeface="Arial"/>
              </a:rPr>
              <a:t>latest </a:t>
            </a:r>
            <a:r>
              <a:rPr sz="2400" spc="-140">
                <a:latin typeface="Arial"/>
                <a:cs typeface="Arial"/>
              </a:rPr>
              <a:t>AlphaGo </a:t>
            </a:r>
            <a:r>
              <a:rPr sz="2400" spc="-105">
                <a:latin typeface="Arial"/>
                <a:cs typeface="Arial"/>
              </a:rPr>
              <a:t>agent </a:t>
            </a:r>
            <a:r>
              <a:rPr sz="2400" spc="-114">
                <a:latin typeface="Arial"/>
                <a:cs typeface="Arial"/>
              </a:rPr>
              <a:t>and </a:t>
            </a:r>
            <a:r>
              <a:rPr sz="2400" spc="-50">
                <a:latin typeface="Arial"/>
                <a:cs typeface="Arial"/>
              </a:rPr>
              <a:t>this  </a:t>
            </a:r>
            <a:r>
              <a:rPr sz="2400" spc="-75">
                <a:solidFill>
                  <a:srgbClr val="1E469F"/>
                </a:solidFill>
                <a:latin typeface="Arial"/>
                <a:cs typeface="Arial"/>
              </a:rPr>
              <a:t>improved </a:t>
            </a:r>
            <a:r>
              <a:rPr sz="2400" spc="-40">
                <a:solidFill>
                  <a:srgbClr val="1E469F"/>
                </a:solidFill>
                <a:latin typeface="Arial"/>
                <a:cs typeface="Arial"/>
              </a:rPr>
              <a:t>its </a:t>
            </a:r>
            <a:r>
              <a:rPr sz="2400" spc="-55">
                <a:solidFill>
                  <a:srgbClr val="1E469F"/>
                </a:solidFill>
                <a:latin typeface="Arial"/>
                <a:cs typeface="Arial"/>
              </a:rPr>
              <a:t>win-rate </a:t>
            </a:r>
            <a:r>
              <a:rPr sz="2400" spc="-25">
                <a:solidFill>
                  <a:srgbClr val="1E469F"/>
                </a:solidFill>
                <a:latin typeface="Arial"/>
                <a:cs typeface="Arial"/>
              </a:rPr>
              <a:t>from </a:t>
            </a:r>
            <a:r>
              <a:rPr sz="2400" spc="-225">
                <a:solidFill>
                  <a:srgbClr val="1E469F"/>
                </a:solidFill>
                <a:latin typeface="Arial"/>
                <a:cs typeface="Arial"/>
              </a:rPr>
              <a:t>50% </a:t>
            </a:r>
            <a:r>
              <a:rPr sz="2400" spc="15">
                <a:solidFill>
                  <a:srgbClr val="1E469F"/>
                </a:solidFill>
                <a:latin typeface="Arial"/>
                <a:cs typeface="Arial"/>
              </a:rPr>
              <a:t>to </a:t>
            </a:r>
            <a:r>
              <a:rPr sz="2400" spc="-175">
                <a:solidFill>
                  <a:srgbClr val="1E469F"/>
                </a:solidFill>
                <a:latin typeface="Arial"/>
                <a:cs typeface="Arial"/>
              </a:rPr>
              <a:t>66.5% </a:t>
            </a:r>
            <a:r>
              <a:rPr sz="2400" spc="-30">
                <a:solidFill>
                  <a:srgbClr val="1E469F"/>
                </a:solidFill>
                <a:latin typeface="Arial"/>
                <a:cs typeface="Arial"/>
              </a:rPr>
              <a:t>in </a:t>
            </a:r>
            <a:r>
              <a:rPr sz="2400" spc="-90">
                <a:solidFill>
                  <a:srgbClr val="1E469F"/>
                </a:solidFill>
                <a:latin typeface="Arial"/>
                <a:cs typeface="Arial"/>
              </a:rPr>
              <a:t>self-play </a:t>
            </a:r>
            <a:r>
              <a:rPr sz="2400" spc="-165">
                <a:solidFill>
                  <a:srgbClr val="1E469F"/>
                </a:solidFill>
                <a:latin typeface="Arial"/>
                <a:cs typeface="Arial"/>
              </a:rPr>
              <a:t>games. </a:t>
            </a:r>
            <a:r>
              <a:rPr sz="2400" spc="-160">
                <a:solidFill>
                  <a:srgbClr val="1E469F"/>
                </a:solidFill>
                <a:latin typeface="Arial"/>
                <a:cs typeface="Arial"/>
              </a:rPr>
              <a:t>This  </a:t>
            </a:r>
            <a:r>
              <a:rPr sz="2400" spc="-45">
                <a:solidFill>
                  <a:srgbClr val="1E469F"/>
                </a:solidFill>
                <a:latin typeface="Arial"/>
                <a:cs typeface="Arial"/>
              </a:rPr>
              <a:t>tuned </a:t>
            </a:r>
            <a:r>
              <a:rPr sz="2400" spc="-100">
                <a:solidFill>
                  <a:srgbClr val="1E469F"/>
                </a:solidFill>
                <a:latin typeface="Arial"/>
                <a:cs typeface="Arial"/>
              </a:rPr>
              <a:t>version </a:t>
            </a:r>
            <a:r>
              <a:rPr sz="2400" spc="-165">
                <a:solidFill>
                  <a:srgbClr val="1E469F"/>
                </a:solidFill>
                <a:latin typeface="Arial"/>
                <a:cs typeface="Arial"/>
              </a:rPr>
              <a:t>was </a:t>
            </a:r>
            <a:r>
              <a:rPr sz="2400" spc="-95">
                <a:solidFill>
                  <a:srgbClr val="1E469F"/>
                </a:solidFill>
                <a:latin typeface="Arial"/>
                <a:cs typeface="Arial"/>
              </a:rPr>
              <a:t>deployed </a:t>
            </a:r>
            <a:r>
              <a:rPr sz="2400" spc="-30">
                <a:solidFill>
                  <a:srgbClr val="1E469F"/>
                </a:solidFill>
                <a:latin typeface="Arial"/>
                <a:cs typeface="Arial"/>
              </a:rPr>
              <a:t>in the </a:t>
            </a:r>
            <a:r>
              <a:rPr sz="2400" spc="-40">
                <a:solidFill>
                  <a:srgbClr val="1E469F"/>
                </a:solidFill>
                <a:latin typeface="Arial"/>
                <a:cs typeface="Arial"/>
              </a:rPr>
              <a:t>final</a:t>
            </a:r>
            <a:r>
              <a:rPr sz="2400" spc="-42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85">
                <a:solidFill>
                  <a:srgbClr val="1E469F"/>
                </a:solidFill>
                <a:latin typeface="Arial"/>
                <a:cs typeface="Arial"/>
              </a:rPr>
              <a:t>match</a:t>
            </a:r>
            <a:r>
              <a:rPr sz="2400" spc="-85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Times New Roman"/>
              <a:cs typeface="Times New Roman"/>
            </a:endParaRPr>
          </a:p>
          <a:p>
            <a:pPr marL="355600" marR="5080">
              <a:lnSpc>
                <a:spcPct val="100000"/>
              </a:lnSpc>
            </a:pPr>
            <a:r>
              <a:rPr sz="2400" spc="-110">
                <a:latin typeface="Arial"/>
                <a:cs typeface="Arial"/>
              </a:rPr>
              <a:t>Of </a:t>
            </a:r>
            <a:r>
              <a:rPr sz="2400" spc="-125">
                <a:latin typeface="Arial"/>
                <a:cs typeface="Arial"/>
              </a:rPr>
              <a:t>course, </a:t>
            </a:r>
            <a:r>
              <a:rPr sz="2400" spc="-135">
                <a:latin typeface="Arial"/>
                <a:cs typeface="Arial"/>
              </a:rPr>
              <a:t>since </a:t>
            </a:r>
            <a:r>
              <a:rPr sz="2400" spc="-95">
                <a:latin typeface="Arial"/>
                <a:cs typeface="Arial"/>
              </a:rPr>
              <a:t>we </a:t>
            </a:r>
            <a:r>
              <a:rPr sz="2400" spc="-45">
                <a:latin typeface="Arial"/>
                <a:cs typeface="Arial"/>
              </a:rPr>
              <a:t>tuned </a:t>
            </a:r>
            <a:r>
              <a:rPr sz="2400" spc="-140">
                <a:latin typeface="Arial"/>
                <a:cs typeface="Arial"/>
              </a:rPr>
              <a:t>AlphaGo </a:t>
            </a:r>
            <a:r>
              <a:rPr sz="2400" spc="-125">
                <a:latin typeface="Arial"/>
                <a:cs typeface="Arial"/>
              </a:rPr>
              <a:t>many </a:t>
            </a:r>
            <a:r>
              <a:rPr sz="2400" spc="-70">
                <a:latin typeface="Arial"/>
                <a:cs typeface="Arial"/>
              </a:rPr>
              <a:t>times during </a:t>
            </a:r>
            <a:r>
              <a:rPr sz="2400" spc="-40">
                <a:latin typeface="Arial"/>
                <a:cs typeface="Arial"/>
              </a:rPr>
              <a:t>its  </a:t>
            </a:r>
            <a:r>
              <a:rPr sz="2400" spc="-75">
                <a:latin typeface="Arial"/>
                <a:cs typeface="Arial"/>
              </a:rPr>
              <a:t>development </a:t>
            </a:r>
            <a:r>
              <a:rPr sz="2400" spc="-120">
                <a:latin typeface="Arial"/>
                <a:cs typeface="Arial"/>
              </a:rPr>
              <a:t>cycle, </a:t>
            </a:r>
            <a:r>
              <a:rPr sz="2400" spc="-25">
                <a:latin typeface="Arial"/>
                <a:cs typeface="Arial"/>
              </a:rPr>
              <a:t>the </a:t>
            </a:r>
            <a:r>
              <a:rPr sz="2400" spc="-100">
                <a:solidFill>
                  <a:srgbClr val="1E469F"/>
                </a:solidFill>
                <a:latin typeface="Arial"/>
                <a:cs typeface="Arial"/>
              </a:rPr>
              <a:t>compounded </a:t>
            </a:r>
            <a:r>
              <a:rPr sz="2400" spc="-30">
                <a:solidFill>
                  <a:srgbClr val="1E469F"/>
                </a:solidFill>
                <a:latin typeface="Arial"/>
                <a:cs typeface="Arial"/>
              </a:rPr>
              <a:t>contribution </a:t>
            </a:r>
            <a:r>
              <a:rPr sz="2400" spc="-165">
                <a:solidFill>
                  <a:srgbClr val="1E469F"/>
                </a:solidFill>
                <a:latin typeface="Arial"/>
                <a:cs typeface="Arial"/>
              </a:rPr>
              <a:t>was </a:t>
            </a:r>
            <a:r>
              <a:rPr sz="2400" spc="-130">
                <a:solidFill>
                  <a:srgbClr val="1E469F"/>
                </a:solidFill>
                <a:latin typeface="Arial"/>
                <a:cs typeface="Arial"/>
              </a:rPr>
              <a:t>even</a:t>
            </a:r>
            <a:r>
              <a:rPr sz="2400" spc="-40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80">
                <a:solidFill>
                  <a:srgbClr val="1E469F"/>
                </a:solidFill>
                <a:latin typeface="Arial"/>
                <a:cs typeface="Arial"/>
              </a:rPr>
              <a:t>higher  </a:t>
            </a:r>
            <a:r>
              <a:rPr sz="2400" spc="-50">
                <a:solidFill>
                  <a:srgbClr val="1E469F"/>
                </a:solidFill>
                <a:latin typeface="Arial"/>
                <a:cs typeface="Arial"/>
              </a:rPr>
              <a:t>than this</a:t>
            </a:r>
            <a:r>
              <a:rPr sz="2400" spc="-22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105">
                <a:solidFill>
                  <a:srgbClr val="1E469F"/>
                </a:solidFill>
                <a:latin typeface="Arial"/>
                <a:cs typeface="Arial"/>
              </a:rPr>
              <a:t>percentage</a:t>
            </a:r>
            <a:r>
              <a:rPr sz="2400" spc="-105">
                <a:latin typeface="Arial"/>
                <a:cs typeface="Arial"/>
              </a:rPr>
              <a:t>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72161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0"/>
              <a:t>Example: </a:t>
            </a:r>
            <a:r>
              <a:rPr spc="-220"/>
              <a:t>Bayesian </a:t>
            </a:r>
            <a:r>
              <a:rPr spc="-85"/>
              <a:t>Optimization </a:t>
            </a:r>
            <a:r>
              <a:rPr spc="-40"/>
              <a:t>in</a:t>
            </a:r>
            <a:r>
              <a:rPr spc="-165"/>
              <a:t> </a:t>
            </a:r>
            <a:r>
              <a:rPr spc="-185"/>
              <a:t>AlphaGo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16</a:t>
            </a:fld>
            <a:endParaRPr spc="-6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796" y="1232379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3657" y="2149094"/>
            <a:ext cx="91211" cy="957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3657" y="2514854"/>
            <a:ext cx="91211" cy="957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3657" y="2880614"/>
            <a:ext cx="91211" cy="957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0796" y="5109435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2231" y="944747"/>
            <a:ext cx="8313420" cy="522541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800" spc="-150">
                <a:latin typeface="Arial"/>
                <a:cs typeface="Arial"/>
              </a:rPr>
              <a:t>Problems </a:t>
            </a:r>
            <a:r>
              <a:rPr sz="2800" spc="-15">
                <a:latin typeface="Arial"/>
                <a:cs typeface="Arial"/>
              </a:rPr>
              <a:t>for </a:t>
            </a:r>
            <a:r>
              <a:rPr sz="2800" spc="-120">
                <a:latin typeface="Arial"/>
                <a:cs typeface="Arial"/>
              </a:rPr>
              <a:t>standard </a:t>
            </a:r>
            <a:r>
              <a:rPr sz="2800" spc="-204">
                <a:latin typeface="Arial"/>
                <a:cs typeface="Arial"/>
              </a:rPr>
              <a:t>Gaussian </a:t>
            </a:r>
            <a:r>
              <a:rPr sz="2800" spc="-220">
                <a:latin typeface="Arial"/>
                <a:cs typeface="Arial"/>
              </a:rPr>
              <a:t>Process </a:t>
            </a:r>
            <a:r>
              <a:rPr sz="2800" spc="-260">
                <a:latin typeface="Arial"/>
                <a:cs typeface="Arial"/>
              </a:rPr>
              <a:t>(GP)</a:t>
            </a:r>
            <a:r>
              <a:rPr sz="2800" spc="-30">
                <a:latin typeface="Arial"/>
                <a:cs typeface="Arial"/>
              </a:rPr>
              <a:t> </a:t>
            </a:r>
            <a:r>
              <a:rPr sz="2800" spc="-120">
                <a:latin typeface="Arial"/>
                <a:cs typeface="Arial"/>
              </a:rPr>
              <a:t>approach: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640"/>
              </a:spcBef>
              <a:buChar char="–"/>
              <a:tabLst>
                <a:tab pos="414020" algn="l"/>
              </a:tabLst>
            </a:pPr>
            <a:r>
              <a:rPr sz="2600" spc="-160">
                <a:solidFill>
                  <a:srgbClr val="1E469F"/>
                </a:solidFill>
                <a:latin typeface="Arial"/>
                <a:cs typeface="Arial"/>
              </a:rPr>
              <a:t>Complex </a:t>
            </a:r>
            <a:r>
              <a:rPr sz="2600" spc="-85">
                <a:solidFill>
                  <a:srgbClr val="1E469F"/>
                </a:solidFill>
                <a:latin typeface="Arial"/>
                <a:cs typeface="Arial"/>
              </a:rPr>
              <a:t>hyperparameter</a:t>
            </a:r>
            <a:r>
              <a:rPr sz="2600" spc="-17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600" spc="-185">
                <a:solidFill>
                  <a:srgbClr val="1E469F"/>
                </a:solidFill>
                <a:latin typeface="Arial"/>
                <a:cs typeface="Arial"/>
              </a:rPr>
              <a:t>space</a:t>
            </a:r>
            <a:endParaRPr sz="2600">
              <a:latin typeface="Arial"/>
              <a:cs typeface="Arial"/>
            </a:endParaRPr>
          </a:p>
          <a:p>
            <a:pPr marL="812800" marR="71120">
              <a:lnSpc>
                <a:spcPct val="120100"/>
              </a:lnSpc>
              <a:spcBef>
                <a:spcPts val="35"/>
              </a:spcBef>
            </a:pPr>
            <a:r>
              <a:rPr sz="2000" spc="-80">
                <a:latin typeface="Arial"/>
                <a:cs typeface="Arial"/>
              </a:rPr>
              <a:t>High-dimensional </a:t>
            </a:r>
            <a:r>
              <a:rPr sz="2000" spc="-30">
                <a:latin typeface="Arial"/>
                <a:cs typeface="Arial"/>
              </a:rPr>
              <a:t>(low </a:t>
            </a:r>
            <a:r>
              <a:rPr sz="2000" spc="-55">
                <a:latin typeface="Arial"/>
                <a:cs typeface="Arial"/>
              </a:rPr>
              <a:t>effective dimensionality) </a:t>
            </a:r>
            <a:r>
              <a:rPr sz="2000" u="heavy" spc="-6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[e.g., </a:t>
            </a:r>
            <a:r>
              <a:rPr sz="2000" u="heavy" spc="-14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Wang </a:t>
            </a:r>
            <a:r>
              <a:rPr sz="2000" u="heavy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et </a:t>
            </a:r>
            <a:r>
              <a:rPr sz="2000" u="heavy" spc="-6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al, 2013] </a:t>
            </a:r>
            <a:r>
              <a:rPr sz="2000" spc="-65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2000" spc="-60">
                <a:latin typeface="Arial"/>
                <a:cs typeface="Arial"/>
              </a:rPr>
              <a:t>Mixed </a:t>
            </a:r>
            <a:r>
              <a:rPr sz="2000" spc="-55">
                <a:latin typeface="Arial"/>
                <a:cs typeface="Arial"/>
              </a:rPr>
              <a:t>continuous/discrete </a:t>
            </a:r>
            <a:r>
              <a:rPr sz="2000" spc="-80">
                <a:latin typeface="Arial"/>
                <a:cs typeface="Arial"/>
              </a:rPr>
              <a:t>hyperparameters </a:t>
            </a:r>
            <a:r>
              <a:rPr sz="2000" u="heavy" spc="-6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[e.g., </a:t>
            </a:r>
            <a:r>
              <a:rPr sz="2000" u="heavy" spc="-3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Hutter </a:t>
            </a:r>
            <a:r>
              <a:rPr sz="2000" u="heavy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et </a:t>
            </a:r>
            <a:r>
              <a:rPr sz="2000" u="heavy" spc="-6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al, 2011] </a:t>
            </a:r>
            <a:r>
              <a:rPr sz="2000" spc="-65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2000" spc="-65">
                <a:latin typeface="Arial"/>
                <a:cs typeface="Arial"/>
              </a:rPr>
              <a:t>Conditional </a:t>
            </a:r>
            <a:r>
              <a:rPr sz="2000" spc="-80">
                <a:latin typeface="Arial"/>
                <a:cs typeface="Arial"/>
              </a:rPr>
              <a:t>hyperparameters </a:t>
            </a:r>
            <a:r>
              <a:rPr sz="2000" u="heavy" spc="-6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[e.g., </a:t>
            </a:r>
            <a:r>
              <a:rPr sz="2000" u="heavy" spc="-14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Swersky </a:t>
            </a:r>
            <a:r>
              <a:rPr sz="2000" u="heavy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et </a:t>
            </a:r>
            <a:r>
              <a:rPr sz="2000" u="heavy" spc="-6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al,</a:t>
            </a:r>
            <a:r>
              <a:rPr sz="2000" u="heavy" spc="-28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2000" u="heavy" spc="-6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2013]</a:t>
            </a:r>
            <a:endParaRPr sz="20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90"/>
              </a:spcBef>
              <a:buChar char="–"/>
              <a:tabLst>
                <a:tab pos="414020" algn="l"/>
              </a:tabLst>
            </a:pPr>
            <a:r>
              <a:rPr sz="2600" spc="-120">
                <a:solidFill>
                  <a:srgbClr val="1E469F"/>
                </a:solidFill>
                <a:latin typeface="Arial"/>
                <a:cs typeface="Arial"/>
              </a:rPr>
              <a:t>Noise</a:t>
            </a:r>
            <a:r>
              <a:rPr sz="2400" spc="-120">
                <a:latin typeface="Arial"/>
                <a:cs typeface="Arial"/>
              </a:rPr>
              <a:t>: </a:t>
            </a:r>
            <a:r>
              <a:rPr sz="2400" spc="-100">
                <a:latin typeface="Arial"/>
                <a:cs typeface="Arial"/>
              </a:rPr>
              <a:t>sometimes heteroscedastic, </a:t>
            </a:r>
            <a:r>
              <a:rPr sz="2400" spc="-105">
                <a:latin typeface="Arial"/>
                <a:cs typeface="Arial"/>
              </a:rPr>
              <a:t>large,</a:t>
            </a:r>
            <a:r>
              <a:rPr sz="2400" spc="-270">
                <a:latin typeface="Arial"/>
                <a:cs typeface="Arial"/>
              </a:rPr>
              <a:t> </a:t>
            </a:r>
            <a:r>
              <a:rPr sz="2400" spc="-140">
                <a:latin typeface="Arial"/>
                <a:cs typeface="Arial"/>
              </a:rPr>
              <a:t>non-Gaussian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620"/>
              </a:spcBef>
              <a:buChar char="–"/>
              <a:tabLst>
                <a:tab pos="414020" algn="l"/>
              </a:tabLst>
            </a:pPr>
            <a:r>
              <a:rPr sz="2600" spc="-175">
                <a:solidFill>
                  <a:srgbClr val="1E469F"/>
                </a:solidFill>
                <a:latin typeface="Arial"/>
                <a:cs typeface="Arial"/>
              </a:rPr>
              <a:t>Robustness </a:t>
            </a:r>
            <a:r>
              <a:rPr sz="2400" spc="-65">
                <a:latin typeface="Arial"/>
                <a:cs typeface="Arial"/>
              </a:rPr>
              <a:t>(usability </a:t>
            </a:r>
            <a:r>
              <a:rPr sz="2400" spc="-10">
                <a:latin typeface="Arial"/>
                <a:cs typeface="Arial"/>
              </a:rPr>
              <a:t>out </a:t>
            </a:r>
            <a:r>
              <a:rPr sz="2400" spc="-5">
                <a:latin typeface="Arial"/>
                <a:cs typeface="Arial"/>
              </a:rPr>
              <a:t>of</a:t>
            </a:r>
            <a:r>
              <a:rPr sz="2400" spc="-500">
                <a:latin typeface="Arial"/>
                <a:cs typeface="Arial"/>
              </a:rPr>
              <a:t> </a:t>
            </a:r>
            <a:r>
              <a:rPr sz="2400" spc="-25">
                <a:latin typeface="Arial"/>
                <a:cs typeface="Arial"/>
              </a:rPr>
              <a:t>the </a:t>
            </a:r>
            <a:r>
              <a:rPr sz="2400" spc="-114">
                <a:latin typeface="Arial"/>
                <a:cs typeface="Arial"/>
              </a:rPr>
              <a:t>box)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630"/>
              </a:spcBef>
              <a:buChar char="–"/>
              <a:tabLst>
                <a:tab pos="414020" algn="l"/>
              </a:tabLst>
            </a:pPr>
            <a:r>
              <a:rPr sz="2400" spc="-45">
                <a:latin typeface="Arial"/>
                <a:cs typeface="Arial"/>
              </a:rPr>
              <a:t>Model </a:t>
            </a:r>
            <a:r>
              <a:rPr sz="2600" spc="-110">
                <a:solidFill>
                  <a:srgbClr val="1E469F"/>
                </a:solidFill>
                <a:latin typeface="Arial"/>
                <a:cs typeface="Arial"/>
              </a:rPr>
              <a:t>overhead </a:t>
            </a:r>
            <a:r>
              <a:rPr sz="2400" spc="-80">
                <a:latin typeface="Arial"/>
                <a:cs typeface="Arial"/>
              </a:rPr>
              <a:t>(budget </a:t>
            </a:r>
            <a:r>
              <a:rPr sz="2400" spc="-125">
                <a:latin typeface="Arial"/>
                <a:cs typeface="Arial"/>
              </a:rPr>
              <a:t>is </a:t>
            </a:r>
            <a:r>
              <a:rPr sz="2400" spc="-35">
                <a:latin typeface="Arial"/>
                <a:cs typeface="Arial"/>
              </a:rPr>
              <a:t>runtime, </a:t>
            </a:r>
            <a:r>
              <a:rPr sz="2400" spc="-10">
                <a:latin typeface="Arial"/>
                <a:cs typeface="Arial"/>
              </a:rPr>
              <a:t>not</a:t>
            </a:r>
            <a:r>
              <a:rPr sz="2400" spc="-505">
                <a:latin typeface="Arial"/>
                <a:cs typeface="Arial"/>
              </a:rPr>
              <a:t> </a:t>
            </a:r>
            <a:r>
              <a:rPr sz="2400" spc="-50">
                <a:latin typeface="Arial"/>
                <a:cs typeface="Arial"/>
              </a:rPr>
              <a:t>#function </a:t>
            </a:r>
            <a:r>
              <a:rPr sz="2400" spc="-95">
                <a:latin typeface="Arial"/>
                <a:cs typeface="Arial"/>
              </a:rPr>
              <a:t>evaluations)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har char="–"/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60">
                <a:latin typeface="Arial"/>
                <a:cs typeface="Arial"/>
              </a:rPr>
              <a:t>Simple </a:t>
            </a:r>
            <a:r>
              <a:rPr sz="2800" spc="-60">
                <a:latin typeface="Arial"/>
                <a:cs typeface="Arial"/>
              </a:rPr>
              <a:t>solution </a:t>
            </a:r>
            <a:r>
              <a:rPr sz="2800" spc="-170">
                <a:latin typeface="Arial"/>
                <a:cs typeface="Arial"/>
              </a:rPr>
              <a:t>used </a:t>
            </a:r>
            <a:r>
              <a:rPr sz="2800" spc="-35">
                <a:latin typeface="Arial"/>
                <a:cs typeface="Arial"/>
              </a:rPr>
              <a:t>in </a:t>
            </a:r>
            <a:r>
              <a:rPr sz="2800" spc="-280">
                <a:latin typeface="Arial"/>
                <a:cs typeface="Arial"/>
              </a:rPr>
              <a:t>SMAC: </a:t>
            </a:r>
            <a:r>
              <a:rPr sz="2600" spc="-90">
                <a:solidFill>
                  <a:srgbClr val="1E469F"/>
                </a:solidFill>
                <a:latin typeface="Arial"/>
                <a:cs typeface="Arial"/>
              </a:rPr>
              <a:t>random </a:t>
            </a:r>
            <a:r>
              <a:rPr sz="2600" spc="-95">
                <a:solidFill>
                  <a:srgbClr val="1E469F"/>
                </a:solidFill>
                <a:latin typeface="Arial"/>
                <a:cs typeface="Arial"/>
              </a:rPr>
              <a:t>forests </a:t>
            </a:r>
            <a:r>
              <a:rPr sz="18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[Breiman,</a:t>
            </a:r>
            <a:r>
              <a:rPr sz="1800" u="heavy" spc="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2001]</a:t>
            </a:r>
            <a:endParaRPr sz="1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414020" algn="l"/>
              </a:tabLst>
            </a:pPr>
            <a:r>
              <a:rPr sz="2400" spc="-85">
                <a:latin typeface="Arial"/>
                <a:cs typeface="Arial"/>
              </a:rPr>
              <a:t>Frequentist </a:t>
            </a:r>
            <a:r>
              <a:rPr sz="2400" spc="-55">
                <a:latin typeface="Arial"/>
                <a:cs typeface="Arial"/>
              </a:rPr>
              <a:t>uncertainty</a:t>
            </a:r>
            <a:r>
              <a:rPr sz="2400" spc="-210">
                <a:latin typeface="Arial"/>
                <a:cs typeface="Arial"/>
              </a:rPr>
              <a:t> </a:t>
            </a:r>
            <a:r>
              <a:rPr sz="2400" spc="-70">
                <a:latin typeface="Arial"/>
                <a:cs typeface="Arial"/>
              </a:rPr>
              <a:t>estimate:</a:t>
            </a:r>
            <a:endParaRPr sz="2400">
              <a:latin typeface="Arial"/>
              <a:cs typeface="Arial"/>
            </a:endParaRPr>
          </a:p>
          <a:p>
            <a:pPr marR="49530" algn="ctr">
              <a:lnSpc>
                <a:spcPct val="100000"/>
              </a:lnSpc>
            </a:pPr>
            <a:r>
              <a:rPr sz="2400" spc="-114">
                <a:latin typeface="Arial"/>
                <a:cs typeface="Arial"/>
              </a:rPr>
              <a:t>variance </a:t>
            </a:r>
            <a:r>
              <a:rPr sz="2400" spc="-165">
                <a:latin typeface="Arial"/>
                <a:cs typeface="Arial"/>
              </a:rPr>
              <a:t>across </a:t>
            </a:r>
            <a:r>
              <a:rPr sz="2400" spc="-55">
                <a:latin typeface="Arial"/>
                <a:cs typeface="Arial"/>
              </a:rPr>
              <a:t>individual </a:t>
            </a:r>
            <a:r>
              <a:rPr sz="2400" spc="-60">
                <a:latin typeface="Arial"/>
                <a:cs typeface="Arial"/>
              </a:rPr>
              <a:t>trees’ </a:t>
            </a:r>
            <a:r>
              <a:rPr sz="2400" spc="-65">
                <a:latin typeface="Arial"/>
                <a:cs typeface="Arial"/>
              </a:rPr>
              <a:t>predictions </a:t>
            </a:r>
            <a:r>
              <a:rPr sz="2000" u="heavy" spc="-1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[Hutter </a:t>
            </a:r>
            <a:r>
              <a:rPr sz="2000" u="heavy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et</a:t>
            </a:r>
            <a:r>
              <a:rPr sz="2000" u="heavy" spc="-41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 </a:t>
            </a:r>
            <a:r>
              <a:rPr sz="2000" u="heavy" spc="-6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al, 2011]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">
              <a:lnSpc>
                <a:spcPct val="100000"/>
              </a:lnSpc>
              <a:spcBef>
                <a:spcPts val="100"/>
              </a:spcBef>
            </a:pPr>
            <a:r>
              <a:rPr spc="-120"/>
              <a:t>AutoML </a:t>
            </a:r>
            <a:r>
              <a:rPr spc="-204"/>
              <a:t>Challenges </a:t>
            </a:r>
            <a:r>
              <a:rPr spc="-15"/>
              <a:t>for </a:t>
            </a:r>
            <a:r>
              <a:rPr spc="-220"/>
              <a:t>Bayesian</a:t>
            </a:r>
            <a:r>
              <a:rPr spc="-295"/>
              <a:t> </a:t>
            </a:r>
            <a:r>
              <a:rPr spc="-90"/>
              <a:t>Optimization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17</a:t>
            </a:fld>
            <a:endParaRPr spc="-6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51415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/>
              <a:t>Tree </a:t>
            </a:r>
            <a:r>
              <a:rPr spc="-5"/>
              <a:t>of </a:t>
            </a:r>
            <a:r>
              <a:rPr spc="-245"/>
              <a:t>Parzen </a:t>
            </a:r>
            <a:r>
              <a:rPr spc="-150"/>
              <a:t>Estimators</a:t>
            </a:r>
            <a:r>
              <a:rPr spc="-175"/>
              <a:t> </a:t>
            </a:r>
            <a:r>
              <a:rPr spc="-335"/>
              <a:t>(TPE)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464" y="1133333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4464" y="2797541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4464" y="3967974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4464" y="5504127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6440" y="959358"/>
            <a:ext cx="2671445" cy="543750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400" spc="-80">
                <a:latin typeface="Arial"/>
                <a:cs typeface="Arial"/>
              </a:rPr>
              <a:t>Non-parametric</a:t>
            </a:r>
            <a:r>
              <a:rPr sz="2400" spc="-200">
                <a:latin typeface="Arial"/>
                <a:cs typeface="Arial"/>
              </a:rPr>
              <a:t> </a:t>
            </a:r>
            <a:r>
              <a:rPr sz="2400" spc="-330">
                <a:latin typeface="Arial"/>
                <a:cs typeface="Arial"/>
              </a:rPr>
              <a:t>KDEs  </a:t>
            </a:r>
            <a:r>
              <a:rPr sz="2400" spc="-10">
                <a:latin typeface="Arial"/>
                <a:cs typeface="Arial"/>
              </a:rPr>
              <a:t>for </a:t>
            </a:r>
            <a:r>
              <a:rPr sz="2400" spc="-440">
                <a:solidFill>
                  <a:srgbClr val="1E469F"/>
                </a:solidFill>
                <a:latin typeface="Arial"/>
                <a:cs typeface="Arial"/>
              </a:rPr>
              <a:t>p(</a:t>
            </a:r>
            <a:r>
              <a:rPr sz="2400" spc="-440">
                <a:solidFill>
                  <a:srgbClr val="1E469F"/>
                </a:solidFill>
                <a:latin typeface="Noto Sans CJK JP Regular"/>
                <a:cs typeface="Noto Sans CJK JP Regular"/>
              </a:rPr>
              <a:t>𝜆 </a:t>
            </a:r>
            <a:r>
              <a:rPr sz="2400" spc="-125">
                <a:solidFill>
                  <a:srgbClr val="1E469F"/>
                </a:solidFill>
                <a:latin typeface="Arial"/>
                <a:cs typeface="Arial"/>
              </a:rPr>
              <a:t>is</a:t>
            </a:r>
            <a:r>
              <a:rPr sz="2400" spc="-28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110">
                <a:solidFill>
                  <a:srgbClr val="1E469F"/>
                </a:solidFill>
                <a:latin typeface="Arial"/>
                <a:cs typeface="Arial"/>
              </a:rPr>
              <a:t>good)</a:t>
            </a:r>
            <a:endParaRPr sz="2400">
              <a:latin typeface="Arial"/>
              <a:cs typeface="Arial"/>
            </a:endParaRPr>
          </a:p>
          <a:p>
            <a:pPr marL="12700" marR="407670">
              <a:lnSpc>
                <a:spcPct val="100000"/>
              </a:lnSpc>
            </a:pPr>
            <a:r>
              <a:rPr sz="2400" spc="-114">
                <a:latin typeface="Arial"/>
                <a:cs typeface="Arial"/>
              </a:rPr>
              <a:t>and </a:t>
            </a:r>
            <a:r>
              <a:rPr sz="2400" spc="-440">
                <a:solidFill>
                  <a:srgbClr val="1E469F"/>
                </a:solidFill>
                <a:latin typeface="Arial"/>
                <a:cs typeface="Arial"/>
              </a:rPr>
              <a:t>p(</a:t>
            </a:r>
            <a:r>
              <a:rPr sz="2400" spc="-440">
                <a:solidFill>
                  <a:srgbClr val="1E469F"/>
                </a:solidFill>
                <a:latin typeface="Noto Sans CJK JP Regular"/>
                <a:cs typeface="Noto Sans CJK JP Regular"/>
              </a:rPr>
              <a:t>𝜆 </a:t>
            </a:r>
            <a:r>
              <a:rPr sz="2400" spc="-125">
                <a:solidFill>
                  <a:srgbClr val="1E469F"/>
                </a:solidFill>
                <a:latin typeface="Arial"/>
                <a:cs typeface="Arial"/>
              </a:rPr>
              <a:t>is </a:t>
            </a:r>
            <a:r>
              <a:rPr sz="2400" spc="-100">
                <a:solidFill>
                  <a:srgbClr val="1E469F"/>
                </a:solidFill>
                <a:latin typeface="Arial"/>
                <a:cs typeface="Arial"/>
              </a:rPr>
              <a:t>bad)</a:t>
            </a:r>
            <a:r>
              <a:rPr sz="2400" spc="-100">
                <a:latin typeface="Arial"/>
                <a:cs typeface="Arial"/>
              </a:rPr>
              <a:t>,  </a:t>
            </a:r>
            <a:r>
              <a:rPr sz="2400" spc="-45">
                <a:latin typeface="Arial"/>
                <a:cs typeface="Arial"/>
              </a:rPr>
              <a:t>rather </a:t>
            </a:r>
            <a:r>
              <a:rPr sz="2400" spc="-50">
                <a:latin typeface="Arial"/>
                <a:cs typeface="Arial"/>
              </a:rPr>
              <a:t>than</a:t>
            </a:r>
            <a:r>
              <a:rPr sz="2400" spc="-28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p(y|</a:t>
            </a:r>
            <a:r>
              <a:rPr sz="2400" spc="-5">
                <a:latin typeface="Noto Sans CJK JP Regular"/>
                <a:cs typeface="Noto Sans CJK JP Regular"/>
              </a:rPr>
              <a:t>λ</a:t>
            </a:r>
            <a:r>
              <a:rPr sz="2400" spc="-5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12700" marR="974090">
              <a:lnSpc>
                <a:spcPct val="100000"/>
              </a:lnSpc>
              <a:spcBef>
                <a:spcPts val="1575"/>
              </a:spcBef>
            </a:pPr>
            <a:r>
              <a:rPr sz="2400" spc="-105">
                <a:latin typeface="Arial"/>
                <a:cs typeface="Arial"/>
              </a:rPr>
              <a:t>Equivalent </a:t>
            </a:r>
            <a:r>
              <a:rPr sz="2400" spc="15">
                <a:latin typeface="Arial"/>
                <a:cs typeface="Arial"/>
              </a:rPr>
              <a:t>to  </a:t>
            </a:r>
            <a:r>
              <a:rPr sz="2400" spc="-105">
                <a:latin typeface="Arial"/>
                <a:cs typeface="Arial"/>
              </a:rPr>
              <a:t>expected  </a:t>
            </a:r>
            <a:r>
              <a:rPr sz="2400" spc="-30">
                <a:latin typeface="Arial"/>
                <a:cs typeface="Arial"/>
              </a:rPr>
              <a:t>imp</a:t>
            </a:r>
            <a:r>
              <a:rPr sz="2400" spc="-50">
                <a:latin typeface="Arial"/>
                <a:cs typeface="Arial"/>
              </a:rPr>
              <a:t>r</a:t>
            </a:r>
            <a:r>
              <a:rPr sz="2400" spc="-90">
                <a:latin typeface="Arial"/>
                <a:cs typeface="Arial"/>
              </a:rPr>
              <a:t>o</a:t>
            </a:r>
            <a:r>
              <a:rPr sz="2400" spc="-150">
                <a:latin typeface="Arial"/>
                <a:cs typeface="Arial"/>
              </a:rPr>
              <a:t>v</a:t>
            </a:r>
            <a:r>
              <a:rPr sz="2400" spc="-130">
                <a:latin typeface="Arial"/>
                <a:cs typeface="Arial"/>
              </a:rPr>
              <a:t>em</a:t>
            </a:r>
            <a:r>
              <a:rPr sz="2400" spc="-95">
                <a:latin typeface="Arial"/>
                <a:cs typeface="Arial"/>
              </a:rPr>
              <a:t>e</a:t>
            </a:r>
            <a:r>
              <a:rPr sz="2400" spc="-100">
                <a:latin typeface="Arial"/>
                <a:cs typeface="Arial"/>
              </a:rPr>
              <a:t>n</a:t>
            </a:r>
            <a:r>
              <a:rPr sz="2400" spc="135">
                <a:latin typeface="Arial"/>
                <a:cs typeface="Arial"/>
              </a:rPr>
              <a:t>t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75"/>
              </a:spcBef>
            </a:pPr>
            <a:r>
              <a:rPr sz="2400" spc="-150">
                <a:latin typeface="Arial"/>
                <a:cs typeface="Arial"/>
              </a:rPr>
              <a:t>Pros: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09"/>
              </a:spcBef>
              <a:buChar char="–"/>
              <a:tabLst>
                <a:tab pos="413384" algn="l"/>
                <a:tab pos="414020" algn="l"/>
              </a:tabLst>
            </a:pPr>
            <a:r>
              <a:rPr sz="2000" spc="-60">
                <a:latin typeface="Arial"/>
                <a:cs typeface="Arial"/>
              </a:rPr>
              <a:t>Efficient:</a:t>
            </a:r>
            <a:r>
              <a:rPr sz="2000" spc="-110">
                <a:latin typeface="Arial"/>
                <a:cs typeface="Arial"/>
              </a:rPr>
              <a:t> </a:t>
            </a:r>
            <a:r>
              <a:rPr sz="2000" spc="-60">
                <a:latin typeface="Arial"/>
                <a:cs typeface="Arial"/>
              </a:rPr>
              <a:t>O(N*d)</a:t>
            </a:r>
            <a:endParaRPr sz="20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413384" algn="l"/>
                <a:tab pos="414020" algn="l"/>
              </a:tabLst>
            </a:pPr>
            <a:r>
              <a:rPr sz="2000" spc="-95">
                <a:latin typeface="Arial"/>
                <a:cs typeface="Arial"/>
              </a:rPr>
              <a:t>Parallelizable</a:t>
            </a:r>
            <a:endParaRPr sz="20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413384" algn="l"/>
                <a:tab pos="414020" algn="l"/>
              </a:tabLst>
            </a:pPr>
            <a:r>
              <a:rPr sz="2000" spc="-120">
                <a:latin typeface="Arial"/>
                <a:cs typeface="Arial"/>
              </a:rPr>
              <a:t>Robust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400" spc="-185">
                <a:latin typeface="Arial"/>
                <a:cs typeface="Arial"/>
              </a:rPr>
              <a:t>Cons:</a:t>
            </a:r>
            <a:endParaRPr sz="2400">
              <a:latin typeface="Arial"/>
              <a:cs typeface="Arial"/>
            </a:endParaRPr>
          </a:p>
          <a:p>
            <a:pPr marL="413384" marR="428625" indent="-286385">
              <a:lnSpc>
                <a:spcPct val="100000"/>
              </a:lnSpc>
              <a:spcBef>
                <a:spcPts val="509"/>
              </a:spcBef>
              <a:buChar char="–"/>
              <a:tabLst>
                <a:tab pos="413384" algn="l"/>
                <a:tab pos="414020" algn="l"/>
              </a:tabLst>
            </a:pPr>
            <a:r>
              <a:rPr sz="2000" spc="-210">
                <a:latin typeface="Arial"/>
                <a:cs typeface="Arial"/>
              </a:rPr>
              <a:t>Less </a:t>
            </a:r>
            <a:r>
              <a:rPr sz="2000" spc="-100">
                <a:latin typeface="Arial"/>
                <a:cs typeface="Arial"/>
              </a:rPr>
              <a:t>sample-  </a:t>
            </a:r>
            <a:r>
              <a:rPr sz="2000" spc="-35">
                <a:latin typeface="Arial"/>
                <a:cs typeface="Arial"/>
              </a:rPr>
              <a:t>efficient </a:t>
            </a:r>
            <a:r>
              <a:rPr sz="2000" spc="-40">
                <a:latin typeface="Arial"/>
                <a:cs typeface="Arial"/>
              </a:rPr>
              <a:t>than</a:t>
            </a:r>
            <a:r>
              <a:rPr sz="2000" spc="-215">
                <a:latin typeface="Arial"/>
                <a:cs typeface="Arial"/>
              </a:rPr>
              <a:t> </a:t>
            </a:r>
            <a:r>
              <a:rPr sz="2000" spc="-285">
                <a:latin typeface="Arial"/>
                <a:cs typeface="Arial"/>
              </a:rPr>
              <a:t>GPs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587458" y="1473430"/>
            <a:ext cx="5163413" cy="38701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36970" y="689609"/>
            <a:ext cx="27254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[Bergstra </a:t>
            </a:r>
            <a:r>
              <a:rPr sz="18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et </a:t>
            </a:r>
            <a:r>
              <a:rPr sz="18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al, </a:t>
            </a:r>
            <a:r>
              <a:rPr sz="18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NIPS</a:t>
            </a:r>
            <a:r>
              <a:rPr sz="1800" u="heavy" spc="-3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 2011]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18</a:t>
            </a:fld>
            <a:endParaRPr spc="-60"/>
          </a:p>
        </p:txBody>
      </p:sp>
      <p:pic>
        <p:nvPicPr>
          <p:cNvPr id="14" name="圖片 14" descr="一張含有 物件 的圖片&#10;&#10;描述是以高可信度產生">
            <a:extLst>
              <a:ext uri="{FF2B5EF4-FFF2-40B4-BE49-F238E27FC236}">
                <a16:creationId xmlns:a16="http://schemas.microsoft.com/office/drawing/2014/main" id="{AC06E67F-AA30-456D-AEC7-2C7786A21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1118" y="5505162"/>
            <a:ext cx="3451671" cy="81641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66F023-31E2-43C7-B3D7-9E2CB7419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88" y="29718"/>
            <a:ext cx="7570622" cy="984885"/>
          </a:xfrm>
        </p:spPr>
        <p:txBody>
          <a:bodyPr wrap="square" lIns="0" tIns="0" rIns="0" bIns="0" anchor="t">
            <a:spAutoFit/>
          </a:bodyPr>
          <a:lstStyle/>
          <a:p>
            <a:pPr algn="l"/>
            <a:r>
              <a:rPr lang="en-US" altLang="zh-TW">
                <a:ea typeface="新細明體"/>
              </a:rPr>
              <a:t>Tree of </a:t>
            </a:r>
            <a:r>
              <a:rPr lang="en-US" altLang="zh-TW" err="1">
                <a:ea typeface="新細明體"/>
              </a:rPr>
              <a:t>Parzen</a:t>
            </a:r>
            <a:r>
              <a:rPr lang="en-US" altLang="zh-TW">
                <a:ea typeface="新細明體"/>
              </a:rPr>
              <a:t> Estimators (TPE)</a:t>
            </a:r>
            <a:endParaRPr lang="zh-TW">
              <a:ea typeface="新細明體"/>
            </a:endParaRPr>
          </a:p>
          <a:p>
            <a:endParaRPr lang="zh-TW" altLang="en-US">
              <a:ea typeface="新細明體"/>
            </a:endParaRPr>
          </a:p>
        </p:txBody>
      </p:sp>
      <p:pic>
        <p:nvPicPr>
          <p:cNvPr id="3" name="圖片 3" descr="一張含有 天空, 風箏, 水, 室外 的圖片&#10;&#10;描述是以高可信度產生">
            <a:extLst>
              <a:ext uri="{FF2B5EF4-FFF2-40B4-BE49-F238E27FC236}">
                <a16:creationId xmlns:a16="http://schemas.microsoft.com/office/drawing/2014/main" id="{4466798C-BAA3-46E5-80CE-014FBDDA3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70" y="650231"/>
            <a:ext cx="4046787" cy="3101503"/>
          </a:xfrm>
          <a:prstGeom prst="rect">
            <a:avLst/>
          </a:prstGeom>
        </p:spPr>
      </p:pic>
      <p:pic>
        <p:nvPicPr>
          <p:cNvPr id="5" name="圖片 5">
            <a:extLst>
              <a:ext uri="{FF2B5EF4-FFF2-40B4-BE49-F238E27FC236}">
                <a16:creationId xmlns:a16="http://schemas.microsoft.com/office/drawing/2014/main" id="{B2121C54-12B9-4437-8205-99E51E6405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789" y="698041"/>
            <a:ext cx="3961769" cy="3005886"/>
          </a:xfrm>
          <a:prstGeom prst="rect">
            <a:avLst/>
          </a:prstGeom>
        </p:spPr>
      </p:pic>
      <p:pic>
        <p:nvPicPr>
          <p:cNvPr id="7" name="圖片 7">
            <a:extLst>
              <a:ext uri="{FF2B5EF4-FFF2-40B4-BE49-F238E27FC236}">
                <a16:creationId xmlns:a16="http://schemas.microsoft.com/office/drawing/2014/main" id="{7C1BF242-4F41-457E-90B2-81B90EF61C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09" y="3686869"/>
            <a:ext cx="4018446" cy="3036063"/>
          </a:xfrm>
          <a:prstGeom prst="rect">
            <a:avLst/>
          </a:prstGeom>
        </p:spPr>
      </p:pic>
      <p:pic>
        <p:nvPicPr>
          <p:cNvPr id="9" name="圖片 9" descr="一張含有 天空, 風箏, 物件, 室外 的圖片&#10;&#10;描述是以高可信度產生">
            <a:extLst>
              <a:ext uri="{FF2B5EF4-FFF2-40B4-BE49-F238E27FC236}">
                <a16:creationId xmlns:a16="http://schemas.microsoft.com/office/drawing/2014/main" id="{AE218D08-977D-43F0-A6C8-696C94786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0111" y="3598906"/>
            <a:ext cx="4235712" cy="3211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82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6569709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"/>
              <a:t>Motivation: </a:t>
            </a:r>
            <a:r>
              <a:rPr spc="-305"/>
              <a:t>Successes </a:t>
            </a:r>
            <a:r>
              <a:rPr spc="-5"/>
              <a:t>of </a:t>
            </a:r>
            <a:r>
              <a:rPr spc="-210"/>
              <a:t>Deep</a:t>
            </a:r>
            <a:r>
              <a:rPr spc="-345"/>
              <a:t> </a:t>
            </a:r>
            <a:r>
              <a:rPr spc="-165"/>
              <a:t>Learning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8951" y="1952244"/>
            <a:ext cx="3165348" cy="3450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392427" y="730961"/>
            <a:ext cx="6901180" cy="10941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271520">
              <a:lnSpc>
                <a:spcPct val="100000"/>
              </a:lnSpc>
              <a:spcBef>
                <a:spcPts val="105"/>
              </a:spcBef>
            </a:pPr>
            <a:r>
              <a:rPr sz="2000" spc="-80">
                <a:latin typeface="Arial"/>
                <a:cs typeface="Arial"/>
              </a:rPr>
              <a:t>Computer </a:t>
            </a:r>
            <a:r>
              <a:rPr sz="2000" spc="-70">
                <a:latin typeface="Arial"/>
                <a:cs typeface="Arial"/>
              </a:rPr>
              <a:t>vision </a:t>
            </a:r>
            <a:r>
              <a:rPr sz="2000" spc="-25">
                <a:latin typeface="Arial"/>
                <a:cs typeface="Arial"/>
              </a:rPr>
              <a:t>in </a:t>
            </a:r>
            <a:r>
              <a:rPr sz="2000" spc="-60">
                <a:latin typeface="Arial"/>
                <a:cs typeface="Arial"/>
              </a:rPr>
              <a:t>self-driving</a:t>
            </a:r>
            <a:r>
              <a:rPr sz="2000" spc="-285">
                <a:latin typeface="Arial"/>
                <a:cs typeface="Arial"/>
              </a:rPr>
              <a:t> </a:t>
            </a:r>
            <a:r>
              <a:rPr sz="2000" spc="-135">
                <a:latin typeface="Arial"/>
                <a:cs typeface="Arial"/>
              </a:rPr>
              <a:t>cars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05"/>
              </a:spcBef>
            </a:pPr>
            <a:r>
              <a:rPr sz="2000" spc="-155">
                <a:latin typeface="Arial"/>
                <a:cs typeface="Arial"/>
              </a:rPr>
              <a:t>Speech</a:t>
            </a:r>
            <a:r>
              <a:rPr sz="2000" spc="-110">
                <a:latin typeface="Arial"/>
                <a:cs typeface="Arial"/>
              </a:rPr>
              <a:t> </a:t>
            </a:r>
            <a:r>
              <a:rPr sz="2000" spc="-55">
                <a:latin typeface="Arial"/>
                <a:cs typeface="Arial"/>
              </a:rPr>
              <a:t>recognition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43473" y="6247282"/>
            <a:ext cx="2059939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40">
                <a:latin typeface="Arial"/>
                <a:cs typeface="Arial"/>
              </a:rPr>
              <a:t>Reasoning </a:t>
            </a:r>
            <a:r>
              <a:rPr sz="2000" spc="-25">
                <a:latin typeface="Arial"/>
                <a:cs typeface="Arial"/>
              </a:rPr>
              <a:t>in</a:t>
            </a:r>
            <a:r>
              <a:rPr sz="2000" spc="-120">
                <a:latin typeface="Arial"/>
                <a:cs typeface="Arial"/>
              </a:rPr>
              <a:t> </a:t>
            </a:r>
            <a:r>
              <a:rPr sz="2000" spc="-155">
                <a:latin typeface="Arial"/>
                <a:cs typeface="Arial"/>
              </a:rPr>
              <a:t>games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72000" y="3709415"/>
            <a:ext cx="3816096" cy="2534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72000" y="1117091"/>
            <a:ext cx="3816096" cy="23728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2</a:t>
            </a:fld>
            <a:endParaRPr spc="-6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44989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/>
              <a:t>Population-based</a:t>
            </a:r>
            <a:r>
              <a:rPr spc="-225"/>
              <a:t> </a:t>
            </a:r>
            <a:r>
              <a:rPr spc="-85"/>
              <a:t>Methods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77863" y="2189586"/>
            <a:ext cx="3065130" cy="30211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47971" y="1827276"/>
            <a:ext cx="4796028" cy="3628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7971" y="1812035"/>
            <a:ext cx="4796028" cy="36286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5259" y="1201899"/>
            <a:ext cx="125501" cy="1334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5259" y="3030699"/>
            <a:ext cx="125501" cy="1334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68069" y="4715509"/>
            <a:ext cx="91211" cy="957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68069" y="5690933"/>
            <a:ext cx="91211" cy="957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26440" y="912165"/>
            <a:ext cx="4223385" cy="532892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800" spc="-100">
                <a:latin typeface="Arial"/>
                <a:cs typeface="Arial"/>
              </a:rPr>
              <a:t>Population </a:t>
            </a:r>
            <a:r>
              <a:rPr sz="2800" spc="-10">
                <a:latin typeface="Arial"/>
                <a:cs typeface="Arial"/>
              </a:rPr>
              <a:t>of</a:t>
            </a:r>
            <a:r>
              <a:rPr sz="2800" spc="-165">
                <a:latin typeface="Arial"/>
                <a:cs typeface="Arial"/>
              </a:rPr>
              <a:t> </a:t>
            </a:r>
            <a:r>
              <a:rPr sz="2800" spc="-95">
                <a:latin typeface="Arial"/>
                <a:cs typeface="Arial"/>
              </a:rPr>
              <a:t>configurations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414020" algn="l"/>
              </a:tabLst>
            </a:pPr>
            <a:r>
              <a:rPr sz="2400" spc="-45">
                <a:latin typeface="Arial"/>
                <a:cs typeface="Arial"/>
              </a:rPr>
              <a:t>Maintain</a:t>
            </a:r>
            <a:r>
              <a:rPr sz="2400" spc="-145">
                <a:latin typeface="Arial"/>
                <a:cs typeface="Arial"/>
              </a:rPr>
              <a:t> </a:t>
            </a:r>
            <a:r>
              <a:rPr sz="2400" spc="-70">
                <a:latin typeface="Arial"/>
                <a:cs typeface="Arial"/>
              </a:rPr>
              <a:t>diversity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414020" algn="l"/>
              </a:tabLst>
            </a:pPr>
            <a:r>
              <a:rPr sz="2400" spc="-85">
                <a:latin typeface="Arial"/>
                <a:cs typeface="Arial"/>
              </a:rPr>
              <a:t>Improve </a:t>
            </a:r>
            <a:r>
              <a:rPr sz="2400" spc="-80">
                <a:latin typeface="Arial"/>
                <a:cs typeface="Arial"/>
              </a:rPr>
              <a:t>fitness </a:t>
            </a:r>
            <a:r>
              <a:rPr sz="2400" spc="-5">
                <a:latin typeface="Arial"/>
                <a:cs typeface="Arial"/>
              </a:rPr>
              <a:t>of</a:t>
            </a:r>
            <a:r>
              <a:rPr sz="2400" spc="-265">
                <a:latin typeface="Arial"/>
                <a:cs typeface="Arial"/>
              </a:rPr>
              <a:t> </a:t>
            </a:r>
            <a:r>
              <a:rPr sz="2400" spc="-50">
                <a:latin typeface="Arial"/>
                <a:cs typeface="Arial"/>
              </a:rPr>
              <a:t>population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550">
              <a:latin typeface="Times New Roman"/>
              <a:cs typeface="Times New Roman"/>
            </a:endParaRPr>
          </a:p>
          <a:p>
            <a:pPr marL="278765" indent="-266065">
              <a:lnSpc>
                <a:spcPct val="100000"/>
              </a:lnSpc>
              <a:buSzPct val="96428"/>
              <a:buAutoNum type="alphaUcPeriod" startAt="5"/>
              <a:tabLst>
                <a:tab pos="279400" algn="l"/>
              </a:tabLst>
            </a:pPr>
            <a:r>
              <a:rPr sz="2800" spc="-145">
                <a:latin typeface="Arial"/>
                <a:cs typeface="Arial"/>
              </a:rPr>
              <a:t>g, </a:t>
            </a:r>
            <a:r>
              <a:rPr sz="2800" spc="-70">
                <a:latin typeface="Arial"/>
                <a:cs typeface="Arial"/>
              </a:rPr>
              <a:t>evolutionary</a:t>
            </a:r>
            <a:r>
              <a:rPr sz="2800" spc="-145">
                <a:latin typeface="Arial"/>
                <a:cs typeface="Arial"/>
              </a:rPr>
              <a:t> </a:t>
            </a:r>
            <a:r>
              <a:rPr sz="2800" spc="-120">
                <a:latin typeface="Arial"/>
                <a:cs typeface="Arial"/>
              </a:rPr>
              <a:t>strategies</a:t>
            </a:r>
            <a:endParaRPr sz="2800">
              <a:latin typeface="Arial"/>
              <a:cs typeface="Arial"/>
            </a:endParaRPr>
          </a:p>
          <a:p>
            <a:pPr marL="413384" lvl="1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414020" algn="l"/>
              </a:tabLst>
            </a:pPr>
            <a:r>
              <a:rPr sz="2400" spc="-120">
                <a:latin typeface="Arial"/>
                <a:cs typeface="Arial"/>
              </a:rPr>
              <a:t>Book:</a:t>
            </a:r>
            <a:r>
              <a:rPr sz="2400" spc="-120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2400" u="heavy" spc="-14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Beyer </a:t>
            </a:r>
            <a:r>
              <a:rPr sz="2400" u="heavy" spc="3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&amp; </a:t>
            </a:r>
            <a:r>
              <a:rPr sz="2400" u="heavy" spc="-14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Schwefel</a:t>
            </a:r>
            <a:r>
              <a:rPr sz="2400" u="heavy" spc="-34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2400" u="heavy" spc="-6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[2002]</a:t>
            </a:r>
            <a:endParaRPr sz="2400">
              <a:latin typeface="Arial"/>
              <a:cs typeface="Arial"/>
            </a:endParaRPr>
          </a:p>
          <a:p>
            <a:pPr marL="413384" marR="788035" lvl="1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414020" algn="l"/>
              </a:tabLst>
            </a:pPr>
            <a:r>
              <a:rPr sz="2400" spc="-114">
                <a:solidFill>
                  <a:srgbClr val="1E469F"/>
                </a:solidFill>
                <a:latin typeface="Arial"/>
                <a:cs typeface="Arial"/>
              </a:rPr>
              <a:t>Popular </a:t>
            </a:r>
            <a:r>
              <a:rPr sz="2400" spc="-60">
                <a:solidFill>
                  <a:srgbClr val="1E469F"/>
                </a:solidFill>
                <a:latin typeface="Arial"/>
                <a:cs typeface="Arial"/>
              </a:rPr>
              <a:t>variant:</a:t>
            </a:r>
            <a:r>
              <a:rPr sz="2400" spc="-21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270">
                <a:solidFill>
                  <a:srgbClr val="1E469F"/>
                </a:solidFill>
                <a:latin typeface="Arial"/>
                <a:cs typeface="Arial"/>
              </a:rPr>
              <a:t>CMA-ES </a:t>
            </a:r>
            <a:r>
              <a:rPr sz="2400" u="heavy" spc="-27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12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[Hansen,</a:t>
            </a:r>
            <a:r>
              <a:rPr sz="2400" u="heavy" spc="-12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2400" u="heavy" spc="-8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2016]</a:t>
            </a:r>
            <a:endParaRPr sz="2400">
              <a:latin typeface="Arial"/>
              <a:cs typeface="Arial"/>
            </a:endParaRPr>
          </a:p>
          <a:p>
            <a:pPr marL="812800" marR="589280">
              <a:lnSpc>
                <a:spcPct val="100000"/>
              </a:lnSpc>
              <a:spcBef>
                <a:spcPts val="509"/>
              </a:spcBef>
            </a:pPr>
            <a:r>
              <a:rPr sz="2000" spc="-120">
                <a:latin typeface="Arial"/>
                <a:cs typeface="Arial"/>
              </a:rPr>
              <a:t>Very </a:t>
            </a:r>
            <a:r>
              <a:rPr sz="2000" spc="-45">
                <a:latin typeface="Arial"/>
                <a:cs typeface="Arial"/>
              </a:rPr>
              <a:t>competitive </a:t>
            </a:r>
            <a:r>
              <a:rPr sz="2000" spc="-5">
                <a:latin typeface="Arial"/>
                <a:cs typeface="Arial"/>
              </a:rPr>
              <a:t>for </a:t>
            </a:r>
            <a:r>
              <a:rPr sz="2000" spc="-250">
                <a:latin typeface="Arial"/>
                <a:cs typeface="Arial"/>
              </a:rPr>
              <a:t>HPO  </a:t>
            </a:r>
            <a:r>
              <a:rPr sz="2000" spc="-5">
                <a:latin typeface="Arial"/>
                <a:cs typeface="Arial"/>
              </a:rPr>
              <a:t>of </a:t>
            </a:r>
            <a:r>
              <a:rPr sz="2000" spc="-95">
                <a:latin typeface="Arial"/>
                <a:cs typeface="Arial"/>
              </a:rPr>
              <a:t>deep </a:t>
            </a:r>
            <a:r>
              <a:rPr sz="2000" spc="-70">
                <a:latin typeface="Arial"/>
                <a:cs typeface="Arial"/>
              </a:rPr>
              <a:t>neural </a:t>
            </a:r>
            <a:r>
              <a:rPr sz="2000" spc="-75">
                <a:latin typeface="Arial"/>
                <a:cs typeface="Arial"/>
              </a:rPr>
              <a:t>nets  </a:t>
            </a:r>
            <a:r>
              <a:rPr sz="2000" u="heavy" spc="-8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8"/>
              </a:rPr>
              <a:t>[Loshchilov </a:t>
            </a:r>
            <a:r>
              <a:rPr sz="2000" u="heavy" spc="3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8"/>
              </a:rPr>
              <a:t>&amp; </a:t>
            </a:r>
            <a:r>
              <a:rPr sz="2000" u="heavy" spc="-6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8"/>
              </a:rPr>
              <a:t>Hutter,</a:t>
            </a:r>
            <a:r>
              <a:rPr sz="2000" u="heavy" spc="-31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2000" u="heavy" spc="-6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8"/>
              </a:rPr>
              <a:t>2016]</a:t>
            </a:r>
            <a:endParaRPr sz="2000">
              <a:latin typeface="Arial"/>
              <a:cs typeface="Arial"/>
            </a:endParaRPr>
          </a:p>
          <a:p>
            <a:pPr marL="812800" marR="1108710">
              <a:lnSpc>
                <a:spcPct val="120000"/>
              </a:lnSpc>
            </a:pPr>
            <a:r>
              <a:rPr sz="2000" spc="-120">
                <a:latin typeface="Arial"/>
                <a:cs typeface="Arial"/>
              </a:rPr>
              <a:t>Embarassingly </a:t>
            </a:r>
            <a:r>
              <a:rPr sz="2000" spc="-60">
                <a:latin typeface="Arial"/>
                <a:cs typeface="Arial"/>
              </a:rPr>
              <a:t>parallel  </a:t>
            </a:r>
            <a:r>
              <a:rPr sz="2000" spc="-95">
                <a:latin typeface="Arial"/>
                <a:cs typeface="Arial"/>
              </a:rPr>
              <a:t>Purely</a:t>
            </a:r>
            <a:r>
              <a:rPr sz="2000" spc="-114">
                <a:latin typeface="Arial"/>
                <a:cs typeface="Arial"/>
              </a:rPr>
              <a:t> </a:t>
            </a:r>
            <a:r>
              <a:rPr sz="2000" spc="-65">
                <a:latin typeface="Arial"/>
                <a:cs typeface="Arial"/>
              </a:rPr>
              <a:t>continuous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68069" y="6056693"/>
            <a:ext cx="91211" cy="957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20</a:t>
            </a:fld>
            <a:endParaRPr spc="-6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FC25C2-2A8A-4997-9B07-6A94D8A45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88" y="29718"/>
            <a:ext cx="7570622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en-US" altLang="zh-TW">
                <a:ea typeface="新細明體"/>
              </a:rPr>
              <a:t>Evolutionary Strategies(ES)</a:t>
            </a:r>
            <a:endParaRPr lang="zh-TW"/>
          </a:p>
        </p:txBody>
      </p:sp>
      <p:pic>
        <p:nvPicPr>
          <p:cNvPr id="3" name="圖片 3">
            <a:extLst>
              <a:ext uri="{FF2B5EF4-FFF2-40B4-BE49-F238E27FC236}">
                <a16:creationId xmlns:a16="http://schemas.microsoft.com/office/drawing/2014/main" id="{3E77575E-7DA6-4C67-A948-0F896C669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238" y="1574917"/>
            <a:ext cx="4534930" cy="4531949"/>
          </a:xfrm>
          <a:prstGeom prst="rect">
            <a:avLst/>
          </a:prstGeom>
        </p:spPr>
      </p:pic>
      <p:pic>
        <p:nvPicPr>
          <p:cNvPr id="5" name="圖片 5">
            <a:extLst>
              <a:ext uri="{FF2B5EF4-FFF2-40B4-BE49-F238E27FC236}">
                <a16:creationId xmlns:a16="http://schemas.microsoft.com/office/drawing/2014/main" id="{B68E3F45-58A9-4CE5-B8F4-233C66987C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26" y="1574918"/>
            <a:ext cx="4668793" cy="453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155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9026" y="1154048"/>
            <a:ext cx="611441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7685" algn="l"/>
              </a:tabLst>
            </a:pP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1.	</a:t>
            </a:r>
            <a:r>
              <a:rPr sz="2800" spc="-55">
                <a:solidFill>
                  <a:srgbClr val="1E469F"/>
                </a:solidFill>
                <a:latin typeface="Arial"/>
                <a:cs typeface="Arial"/>
              </a:rPr>
              <a:t>Modern </a:t>
            </a: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Hyperparameter</a:t>
            </a:r>
            <a:r>
              <a:rPr sz="2800" spc="-22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spc="-80">
                <a:solidFill>
                  <a:srgbClr val="1E469F"/>
                </a:solidFill>
                <a:latin typeface="Arial"/>
                <a:cs typeface="Arial"/>
              </a:rPr>
              <a:t>Optimization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27201" y="1829420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5743" y="1745869"/>
            <a:ext cx="5100955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90">
                <a:latin typeface="Arial"/>
                <a:cs typeface="Arial"/>
              </a:rPr>
              <a:t>AutoML </a:t>
            </a:r>
            <a:r>
              <a:rPr sz="2400" spc="-225">
                <a:latin typeface="Arial"/>
                <a:cs typeface="Arial"/>
              </a:rPr>
              <a:t>as </a:t>
            </a:r>
            <a:r>
              <a:rPr sz="2400" spc="-90">
                <a:latin typeface="Arial"/>
                <a:cs typeface="Arial"/>
              </a:rPr>
              <a:t>Hyperparameter</a:t>
            </a:r>
            <a:r>
              <a:rPr sz="2400" spc="-140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155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7201" y="2268332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33043" y="2535173"/>
            <a:ext cx="3785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>
                <a:latin typeface="Arial"/>
                <a:cs typeface="Arial"/>
              </a:rPr>
              <a:t>Beyond </a:t>
            </a: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229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27201" y="2707244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7201" y="4097132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27201" y="4536044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01726" y="3523386"/>
            <a:ext cx="4504055" cy="16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0"/>
              </a:lnSpc>
              <a:tabLst>
                <a:tab pos="514984" algn="l"/>
              </a:tabLst>
            </a:pP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2.	</a:t>
            </a:r>
            <a:r>
              <a:rPr sz="2800" spc="-120">
                <a:solidFill>
                  <a:srgbClr val="1E469F"/>
                </a:solidFill>
                <a:latin typeface="Arial"/>
                <a:cs typeface="Arial"/>
              </a:rPr>
              <a:t>Neural </a:t>
            </a:r>
            <a:r>
              <a:rPr sz="2800" spc="-75">
                <a:solidFill>
                  <a:srgbClr val="1E469F"/>
                </a:solidFill>
                <a:latin typeface="Arial"/>
                <a:cs typeface="Arial"/>
              </a:rPr>
              <a:t>Architecture</a:t>
            </a:r>
            <a:r>
              <a:rPr sz="2800" spc="-19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spc="-215">
                <a:solidFill>
                  <a:srgbClr val="1E469F"/>
                </a:solidFill>
                <a:latin typeface="Arial"/>
                <a:cs typeface="Arial"/>
              </a:rPr>
              <a:t>Search</a:t>
            </a:r>
            <a:endParaRPr sz="2800">
              <a:latin typeface="Arial"/>
              <a:cs typeface="Arial"/>
            </a:endParaRPr>
          </a:p>
          <a:p>
            <a:pPr marL="743585" marR="991235">
              <a:lnSpc>
                <a:spcPct val="120000"/>
              </a:lnSpc>
              <a:spcBef>
                <a:spcPts val="30"/>
              </a:spcBef>
            </a:pPr>
            <a:r>
              <a:rPr sz="2400" spc="-185">
                <a:latin typeface="Arial"/>
                <a:cs typeface="Arial"/>
              </a:rPr>
              <a:t>Search </a:t>
            </a:r>
            <a:r>
              <a:rPr sz="2400" spc="-220">
                <a:latin typeface="Arial"/>
                <a:cs typeface="Arial"/>
              </a:rPr>
              <a:t>Space </a:t>
            </a:r>
            <a:r>
              <a:rPr sz="2400" spc="-160">
                <a:latin typeface="Arial"/>
                <a:cs typeface="Arial"/>
              </a:rPr>
              <a:t>Design  </a:t>
            </a: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229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  <a:p>
            <a:pPr marL="743585">
              <a:lnSpc>
                <a:spcPct val="100000"/>
              </a:lnSpc>
              <a:spcBef>
                <a:spcPts val="575"/>
              </a:spcBef>
            </a:pPr>
            <a:r>
              <a:rPr sz="2400" spc="-135">
                <a:latin typeface="Arial"/>
                <a:cs typeface="Arial"/>
              </a:rPr>
              <a:t>Beyond </a:t>
            </a: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240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7201" y="4974956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12458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/>
              <a:t>Outl</a:t>
            </a:r>
            <a:r>
              <a:rPr spc="-40"/>
              <a:t>i</a:t>
            </a:r>
            <a:r>
              <a:rPr spc="-150"/>
              <a:t>ne</a:t>
            </a:r>
          </a:p>
        </p:txBody>
      </p:sp>
      <p:sp>
        <p:nvSpPr>
          <p:cNvPr id="14" name="object 1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0415" y="3392423"/>
            <a:ext cx="7477125" cy="1934210"/>
          </a:xfrm>
          <a:custGeom>
            <a:avLst/>
            <a:gdLst/>
            <a:ahLst/>
            <a:cxnLst/>
            <a:rect l="l" t="t" r="r" b="b"/>
            <a:pathLst>
              <a:path w="7477125" h="1934210">
                <a:moveTo>
                  <a:pt x="0" y="1933956"/>
                </a:moveTo>
                <a:lnTo>
                  <a:pt x="7476744" y="1933956"/>
                </a:lnTo>
                <a:lnTo>
                  <a:pt x="7476744" y="0"/>
                </a:lnTo>
                <a:lnTo>
                  <a:pt x="0" y="0"/>
                </a:lnTo>
                <a:lnTo>
                  <a:pt x="0" y="1933956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0415" y="1693164"/>
            <a:ext cx="7477125" cy="893444"/>
          </a:xfrm>
          <a:custGeom>
            <a:avLst/>
            <a:gdLst/>
            <a:ahLst/>
            <a:cxnLst/>
            <a:rect l="l" t="t" r="r" b="b"/>
            <a:pathLst>
              <a:path w="7477125" h="893444">
                <a:moveTo>
                  <a:pt x="0" y="893063"/>
                </a:moveTo>
                <a:lnTo>
                  <a:pt x="7476744" y="893063"/>
                </a:lnTo>
                <a:lnTo>
                  <a:pt x="7476744" y="0"/>
                </a:lnTo>
                <a:lnTo>
                  <a:pt x="0" y="0"/>
                </a:lnTo>
                <a:lnTo>
                  <a:pt x="0" y="893063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22</a:t>
            </a:fld>
            <a:endParaRPr spc="-6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78701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85"/>
              <a:t>Beyond Blackbox </a:t>
            </a:r>
            <a:r>
              <a:rPr spc="-114"/>
              <a:t>Hyperparameter</a:t>
            </a:r>
            <a:r>
              <a:rPr spc="-175"/>
              <a:t> </a:t>
            </a:r>
            <a:r>
              <a:rPr spc="-90"/>
              <a:t>Optimization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46023" y="2088007"/>
            <a:ext cx="2691765" cy="7588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836930" marR="5080" indent="-824865">
              <a:lnSpc>
                <a:spcPct val="100400"/>
              </a:lnSpc>
              <a:spcBef>
                <a:spcPts val="85"/>
              </a:spcBef>
            </a:pPr>
            <a:r>
              <a:rPr sz="2400" spc="-215">
                <a:latin typeface="Arial"/>
                <a:cs typeface="Arial"/>
              </a:rPr>
              <a:t>DNN </a:t>
            </a:r>
            <a:r>
              <a:rPr sz="2400" spc="-80">
                <a:latin typeface="Arial"/>
                <a:cs typeface="Arial"/>
              </a:rPr>
              <a:t>hyperparameter  </a:t>
            </a:r>
            <a:r>
              <a:rPr sz="2400" spc="-65">
                <a:latin typeface="Arial"/>
                <a:cs typeface="Arial"/>
              </a:rPr>
              <a:t>setting</a:t>
            </a:r>
            <a:r>
              <a:rPr sz="2400" spc="-150">
                <a:latin typeface="Arial"/>
                <a:cs typeface="Arial"/>
              </a:rPr>
              <a:t> </a:t>
            </a:r>
            <a:r>
              <a:rPr sz="2400" spc="-1050">
                <a:solidFill>
                  <a:srgbClr val="1E469F"/>
                </a:solidFill>
                <a:latin typeface="Noto Sans CJK JP Regular"/>
                <a:cs typeface="Noto Sans CJK JP Regular"/>
              </a:rPr>
              <a:t>𝝀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63817" y="2411095"/>
            <a:ext cx="297180" cy="120650"/>
          </a:xfrm>
          <a:custGeom>
            <a:avLst/>
            <a:gdLst/>
            <a:ahLst/>
            <a:cxnLst/>
            <a:rect l="l" t="t" r="r" b="b"/>
            <a:pathLst>
              <a:path w="297179" h="120650">
                <a:moveTo>
                  <a:pt x="245509" y="60070"/>
                </a:moveTo>
                <a:lnTo>
                  <a:pt x="186944" y="94233"/>
                </a:lnTo>
                <a:lnTo>
                  <a:pt x="180721" y="97789"/>
                </a:lnTo>
                <a:lnTo>
                  <a:pt x="178689" y="105790"/>
                </a:lnTo>
                <a:lnTo>
                  <a:pt x="182245" y="111887"/>
                </a:lnTo>
                <a:lnTo>
                  <a:pt x="185928" y="118109"/>
                </a:lnTo>
                <a:lnTo>
                  <a:pt x="193802" y="120141"/>
                </a:lnTo>
                <a:lnTo>
                  <a:pt x="200025" y="116585"/>
                </a:lnTo>
                <a:lnTo>
                  <a:pt x="274714" y="73025"/>
                </a:lnTo>
                <a:lnTo>
                  <a:pt x="271272" y="73025"/>
                </a:lnTo>
                <a:lnTo>
                  <a:pt x="271272" y="71246"/>
                </a:lnTo>
                <a:lnTo>
                  <a:pt x="264668" y="71246"/>
                </a:lnTo>
                <a:lnTo>
                  <a:pt x="245509" y="60070"/>
                </a:lnTo>
                <a:close/>
              </a:path>
              <a:path w="297179" h="120650">
                <a:moveTo>
                  <a:pt x="223302" y="47116"/>
                </a:moveTo>
                <a:lnTo>
                  <a:pt x="0" y="47116"/>
                </a:lnTo>
                <a:lnTo>
                  <a:pt x="0" y="73025"/>
                </a:lnTo>
                <a:lnTo>
                  <a:pt x="223302" y="73025"/>
                </a:lnTo>
                <a:lnTo>
                  <a:pt x="245509" y="60070"/>
                </a:lnTo>
                <a:lnTo>
                  <a:pt x="223302" y="47116"/>
                </a:lnTo>
                <a:close/>
              </a:path>
              <a:path w="297179" h="120650">
                <a:moveTo>
                  <a:pt x="274714" y="47116"/>
                </a:moveTo>
                <a:lnTo>
                  <a:pt x="271272" y="47116"/>
                </a:lnTo>
                <a:lnTo>
                  <a:pt x="271272" y="73025"/>
                </a:lnTo>
                <a:lnTo>
                  <a:pt x="274714" y="73025"/>
                </a:lnTo>
                <a:lnTo>
                  <a:pt x="296926" y="60070"/>
                </a:lnTo>
                <a:lnTo>
                  <a:pt x="274714" y="47116"/>
                </a:lnTo>
                <a:close/>
              </a:path>
              <a:path w="297179" h="120650">
                <a:moveTo>
                  <a:pt x="264668" y="48894"/>
                </a:moveTo>
                <a:lnTo>
                  <a:pt x="245509" y="60070"/>
                </a:lnTo>
                <a:lnTo>
                  <a:pt x="264668" y="71246"/>
                </a:lnTo>
                <a:lnTo>
                  <a:pt x="264668" y="48894"/>
                </a:lnTo>
                <a:close/>
              </a:path>
              <a:path w="297179" h="120650">
                <a:moveTo>
                  <a:pt x="271272" y="48894"/>
                </a:moveTo>
                <a:lnTo>
                  <a:pt x="264668" y="48894"/>
                </a:lnTo>
                <a:lnTo>
                  <a:pt x="264668" y="71246"/>
                </a:lnTo>
                <a:lnTo>
                  <a:pt x="271272" y="71246"/>
                </a:lnTo>
                <a:lnTo>
                  <a:pt x="271272" y="48894"/>
                </a:lnTo>
                <a:close/>
              </a:path>
              <a:path w="297179" h="120650">
                <a:moveTo>
                  <a:pt x="193802" y="0"/>
                </a:moveTo>
                <a:lnTo>
                  <a:pt x="185928" y="2031"/>
                </a:lnTo>
                <a:lnTo>
                  <a:pt x="182245" y="8254"/>
                </a:lnTo>
                <a:lnTo>
                  <a:pt x="178689" y="14350"/>
                </a:lnTo>
                <a:lnTo>
                  <a:pt x="180721" y="22351"/>
                </a:lnTo>
                <a:lnTo>
                  <a:pt x="186944" y="25907"/>
                </a:lnTo>
                <a:lnTo>
                  <a:pt x="245509" y="60070"/>
                </a:lnTo>
                <a:lnTo>
                  <a:pt x="264668" y="48894"/>
                </a:lnTo>
                <a:lnTo>
                  <a:pt x="271272" y="48894"/>
                </a:lnTo>
                <a:lnTo>
                  <a:pt x="271272" y="47116"/>
                </a:lnTo>
                <a:lnTo>
                  <a:pt x="274714" y="47116"/>
                </a:lnTo>
                <a:lnTo>
                  <a:pt x="200025" y="3555"/>
                </a:lnTo>
                <a:lnTo>
                  <a:pt x="1938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11290" y="2067305"/>
            <a:ext cx="2155190" cy="7588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indent="444500">
              <a:lnSpc>
                <a:spcPct val="100400"/>
              </a:lnSpc>
              <a:spcBef>
                <a:spcPts val="85"/>
              </a:spcBef>
            </a:pPr>
            <a:r>
              <a:rPr sz="2400" spc="-80">
                <a:latin typeface="Arial"/>
                <a:cs typeface="Arial"/>
              </a:rPr>
              <a:t>Validation  </a:t>
            </a:r>
            <a:r>
              <a:rPr sz="2400" spc="-85">
                <a:latin typeface="Arial"/>
                <a:cs typeface="Arial"/>
              </a:rPr>
              <a:t>performance</a:t>
            </a:r>
            <a:r>
              <a:rPr sz="2400" spc="-160">
                <a:latin typeface="Arial"/>
                <a:cs typeface="Arial"/>
              </a:rPr>
              <a:t> </a:t>
            </a:r>
            <a:r>
              <a:rPr sz="2400" b="1" spc="-305">
                <a:solidFill>
                  <a:srgbClr val="1E469F"/>
                </a:solidFill>
                <a:latin typeface="Arial"/>
                <a:cs typeface="Arial"/>
              </a:rPr>
              <a:t>f(</a:t>
            </a:r>
            <a:r>
              <a:rPr sz="2400" spc="-305">
                <a:solidFill>
                  <a:srgbClr val="1E469F"/>
                </a:solidFill>
                <a:latin typeface="Noto Sans CJK JP Regular"/>
                <a:cs typeface="Noto Sans CJK JP Regular"/>
              </a:rPr>
              <a:t>𝝀</a:t>
            </a:r>
            <a:r>
              <a:rPr sz="2400" b="1" spc="-305">
                <a:solidFill>
                  <a:srgbClr val="1E469F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03141" y="2085594"/>
            <a:ext cx="2148840" cy="774700"/>
          </a:xfrm>
          <a:custGeom>
            <a:avLst/>
            <a:gdLst/>
            <a:ahLst/>
            <a:cxnLst/>
            <a:rect l="l" t="t" r="r" b="b"/>
            <a:pathLst>
              <a:path w="2148840" h="774700">
                <a:moveTo>
                  <a:pt x="0" y="774191"/>
                </a:moveTo>
                <a:lnTo>
                  <a:pt x="2148840" y="774191"/>
                </a:lnTo>
                <a:lnTo>
                  <a:pt x="2148840" y="0"/>
                </a:lnTo>
                <a:lnTo>
                  <a:pt x="0" y="0"/>
                </a:lnTo>
                <a:lnTo>
                  <a:pt x="0" y="774191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02278" y="2159507"/>
            <a:ext cx="1750695" cy="671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280"/>
              </a:lnSpc>
            </a:pPr>
            <a:r>
              <a:rPr sz="2400" spc="-140">
                <a:latin typeface="Arial"/>
                <a:cs typeface="Arial"/>
              </a:rPr>
              <a:t>Train</a:t>
            </a:r>
            <a:r>
              <a:rPr sz="2400" spc="-145">
                <a:latin typeface="Arial"/>
                <a:cs typeface="Arial"/>
              </a:rPr>
              <a:t> </a:t>
            </a:r>
            <a:r>
              <a:rPr sz="2400" spc="-215">
                <a:latin typeface="Arial"/>
                <a:cs typeface="Arial"/>
              </a:rPr>
              <a:t>DNN</a:t>
            </a:r>
            <a:endParaRPr sz="2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400" spc="-110">
                <a:latin typeface="Arial"/>
                <a:cs typeface="Arial"/>
              </a:rPr>
              <a:t>and </a:t>
            </a:r>
            <a:r>
              <a:rPr sz="2400" spc="-80">
                <a:latin typeface="Arial"/>
                <a:cs typeface="Arial"/>
              </a:rPr>
              <a:t>validate</a:t>
            </a:r>
            <a:r>
              <a:rPr sz="2400" spc="-210">
                <a:latin typeface="Arial"/>
                <a:cs typeface="Arial"/>
              </a:rPr>
              <a:t> </a:t>
            </a:r>
            <a:r>
              <a:rPr sz="2400" spc="75">
                <a:latin typeface="Arial"/>
                <a:cs typeface="Arial"/>
              </a:rPr>
              <a:t>it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41370" y="2418714"/>
            <a:ext cx="297180" cy="120650"/>
          </a:xfrm>
          <a:custGeom>
            <a:avLst/>
            <a:gdLst/>
            <a:ahLst/>
            <a:cxnLst/>
            <a:rect l="l" t="t" r="r" b="b"/>
            <a:pathLst>
              <a:path w="297179" h="120650">
                <a:moveTo>
                  <a:pt x="245509" y="60071"/>
                </a:moveTo>
                <a:lnTo>
                  <a:pt x="186943" y="94234"/>
                </a:lnTo>
                <a:lnTo>
                  <a:pt x="180720" y="97789"/>
                </a:lnTo>
                <a:lnTo>
                  <a:pt x="178688" y="105790"/>
                </a:lnTo>
                <a:lnTo>
                  <a:pt x="182244" y="111887"/>
                </a:lnTo>
                <a:lnTo>
                  <a:pt x="185927" y="118110"/>
                </a:lnTo>
                <a:lnTo>
                  <a:pt x="193801" y="120142"/>
                </a:lnTo>
                <a:lnTo>
                  <a:pt x="200025" y="116586"/>
                </a:lnTo>
                <a:lnTo>
                  <a:pt x="274714" y="73025"/>
                </a:lnTo>
                <a:lnTo>
                  <a:pt x="271271" y="73025"/>
                </a:lnTo>
                <a:lnTo>
                  <a:pt x="271271" y="71247"/>
                </a:lnTo>
                <a:lnTo>
                  <a:pt x="264667" y="71247"/>
                </a:lnTo>
                <a:lnTo>
                  <a:pt x="245509" y="60071"/>
                </a:lnTo>
                <a:close/>
              </a:path>
              <a:path w="297179" h="120650">
                <a:moveTo>
                  <a:pt x="223302" y="47117"/>
                </a:moveTo>
                <a:lnTo>
                  <a:pt x="0" y="47117"/>
                </a:lnTo>
                <a:lnTo>
                  <a:pt x="0" y="73025"/>
                </a:lnTo>
                <a:lnTo>
                  <a:pt x="223302" y="73025"/>
                </a:lnTo>
                <a:lnTo>
                  <a:pt x="245509" y="60071"/>
                </a:lnTo>
                <a:lnTo>
                  <a:pt x="223302" y="47117"/>
                </a:lnTo>
                <a:close/>
              </a:path>
              <a:path w="297179" h="120650">
                <a:moveTo>
                  <a:pt x="274714" y="47117"/>
                </a:moveTo>
                <a:lnTo>
                  <a:pt x="271271" y="47117"/>
                </a:lnTo>
                <a:lnTo>
                  <a:pt x="271271" y="73025"/>
                </a:lnTo>
                <a:lnTo>
                  <a:pt x="274714" y="73025"/>
                </a:lnTo>
                <a:lnTo>
                  <a:pt x="296925" y="60071"/>
                </a:lnTo>
                <a:lnTo>
                  <a:pt x="274714" y="47117"/>
                </a:lnTo>
                <a:close/>
              </a:path>
              <a:path w="297179" h="120650">
                <a:moveTo>
                  <a:pt x="264667" y="48895"/>
                </a:moveTo>
                <a:lnTo>
                  <a:pt x="245509" y="60071"/>
                </a:lnTo>
                <a:lnTo>
                  <a:pt x="264667" y="71247"/>
                </a:lnTo>
                <a:lnTo>
                  <a:pt x="264667" y="48895"/>
                </a:lnTo>
                <a:close/>
              </a:path>
              <a:path w="297179" h="120650">
                <a:moveTo>
                  <a:pt x="271271" y="48895"/>
                </a:moveTo>
                <a:lnTo>
                  <a:pt x="264667" y="48895"/>
                </a:lnTo>
                <a:lnTo>
                  <a:pt x="264667" y="71247"/>
                </a:lnTo>
                <a:lnTo>
                  <a:pt x="271271" y="71247"/>
                </a:lnTo>
                <a:lnTo>
                  <a:pt x="271271" y="48895"/>
                </a:lnTo>
                <a:close/>
              </a:path>
              <a:path w="297179" h="120650">
                <a:moveTo>
                  <a:pt x="193801" y="0"/>
                </a:moveTo>
                <a:lnTo>
                  <a:pt x="185927" y="2032"/>
                </a:lnTo>
                <a:lnTo>
                  <a:pt x="182244" y="8255"/>
                </a:lnTo>
                <a:lnTo>
                  <a:pt x="178688" y="14350"/>
                </a:lnTo>
                <a:lnTo>
                  <a:pt x="180720" y="22351"/>
                </a:lnTo>
                <a:lnTo>
                  <a:pt x="186943" y="25908"/>
                </a:lnTo>
                <a:lnTo>
                  <a:pt x="245509" y="60071"/>
                </a:lnTo>
                <a:lnTo>
                  <a:pt x="264667" y="48895"/>
                </a:lnTo>
                <a:lnTo>
                  <a:pt x="271271" y="48895"/>
                </a:lnTo>
                <a:lnTo>
                  <a:pt x="271271" y="47117"/>
                </a:lnTo>
                <a:lnTo>
                  <a:pt x="274714" y="47117"/>
                </a:lnTo>
                <a:lnTo>
                  <a:pt x="200025" y="3556"/>
                </a:lnTo>
                <a:lnTo>
                  <a:pt x="1938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03141" y="2085594"/>
            <a:ext cx="2148840" cy="774700"/>
          </a:xfrm>
          <a:custGeom>
            <a:avLst/>
            <a:gdLst/>
            <a:ahLst/>
            <a:cxnLst/>
            <a:rect l="l" t="t" r="r" b="b"/>
            <a:pathLst>
              <a:path w="2148840" h="774700">
                <a:moveTo>
                  <a:pt x="0" y="774191"/>
                </a:moveTo>
                <a:lnTo>
                  <a:pt x="2148840" y="774191"/>
                </a:lnTo>
                <a:lnTo>
                  <a:pt x="2148840" y="0"/>
                </a:lnTo>
                <a:lnTo>
                  <a:pt x="0" y="0"/>
                </a:lnTo>
                <a:lnTo>
                  <a:pt x="0" y="774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03141" y="2085594"/>
            <a:ext cx="2148840" cy="774700"/>
          </a:xfrm>
          <a:custGeom>
            <a:avLst/>
            <a:gdLst/>
            <a:ahLst/>
            <a:cxnLst/>
            <a:rect l="l" t="t" r="r" b="b"/>
            <a:pathLst>
              <a:path w="2148840" h="774700">
                <a:moveTo>
                  <a:pt x="0" y="774191"/>
                </a:moveTo>
                <a:lnTo>
                  <a:pt x="2148840" y="774191"/>
                </a:lnTo>
                <a:lnTo>
                  <a:pt x="2148840" y="0"/>
                </a:lnTo>
                <a:lnTo>
                  <a:pt x="0" y="0"/>
                </a:lnTo>
                <a:lnTo>
                  <a:pt x="0" y="774191"/>
                </a:lnTo>
                <a:close/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53561" y="3336797"/>
            <a:ext cx="2974975" cy="830580"/>
          </a:xfrm>
          <a:custGeom>
            <a:avLst/>
            <a:gdLst/>
            <a:ahLst/>
            <a:cxnLst/>
            <a:rect l="l" t="t" r="r" b="b"/>
            <a:pathLst>
              <a:path w="2974975" h="830579">
                <a:moveTo>
                  <a:pt x="0" y="830579"/>
                </a:moveTo>
                <a:lnTo>
                  <a:pt x="2974848" y="830579"/>
                </a:lnTo>
                <a:lnTo>
                  <a:pt x="2974848" y="0"/>
                </a:lnTo>
                <a:lnTo>
                  <a:pt x="0" y="0"/>
                </a:lnTo>
                <a:lnTo>
                  <a:pt x="0" y="830579"/>
                </a:lnTo>
                <a:close/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615054" y="3349879"/>
            <a:ext cx="12319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0955">
              <a:lnSpc>
                <a:spcPct val="100000"/>
              </a:lnSpc>
              <a:spcBef>
                <a:spcPts val="100"/>
              </a:spcBef>
            </a:pPr>
            <a:r>
              <a:rPr sz="2400" b="1" spc="-220">
                <a:solidFill>
                  <a:srgbClr val="1E469F"/>
                </a:solidFill>
                <a:latin typeface="Arial"/>
                <a:cs typeface="Arial"/>
              </a:rPr>
              <a:t>Blackbox  </a:t>
            </a:r>
            <a:r>
              <a:rPr sz="2400" b="1" spc="-180">
                <a:solidFill>
                  <a:srgbClr val="1E469F"/>
                </a:solidFill>
                <a:latin typeface="Arial"/>
                <a:cs typeface="Arial"/>
              </a:rPr>
              <a:t>o</a:t>
            </a:r>
            <a:r>
              <a:rPr sz="2400" b="1" spc="-195">
                <a:solidFill>
                  <a:srgbClr val="1E469F"/>
                </a:solidFill>
                <a:latin typeface="Arial"/>
                <a:cs typeface="Arial"/>
              </a:rPr>
              <a:t>p</a:t>
            </a:r>
            <a:r>
              <a:rPr sz="2400" b="1" spc="-25">
                <a:solidFill>
                  <a:srgbClr val="1E469F"/>
                </a:solidFill>
                <a:latin typeface="Arial"/>
                <a:cs typeface="Arial"/>
              </a:rPr>
              <a:t>t</a:t>
            </a:r>
            <a:r>
              <a:rPr sz="2400" b="1" spc="-35">
                <a:solidFill>
                  <a:srgbClr val="1E469F"/>
                </a:solidFill>
                <a:latin typeface="Arial"/>
                <a:cs typeface="Arial"/>
              </a:rPr>
              <a:t>i</a:t>
            </a:r>
            <a:r>
              <a:rPr sz="2400" b="1" spc="-185">
                <a:solidFill>
                  <a:srgbClr val="1E469F"/>
                </a:solidFill>
                <a:latin typeface="Arial"/>
                <a:cs typeface="Arial"/>
              </a:rPr>
              <a:t>mi</a:t>
            </a:r>
            <a:r>
              <a:rPr sz="2400" b="1" spc="-195">
                <a:solidFill>
                  <a:srgbClr val="1E469F"/>
                </a:solidFill>
                <a:latin typeface="Arial"/>
                <a:cs typeface="Arial"/>
              </a:rPr>
              <a:t>z</a:t>
            </a:r>
            <a:r>
              <a:rPr sz="2400" b="1" spc="-110">
                <a:solidFill>
                  <a:srgbClr val="1E469F"/>
                </a:solidFill>
                <a:latin typeface="Arial"/>
                <a:cs typeface="Arial"/>
              </a:rPr>
              <a:t>er</a:t>
            </a:r>
            <a:endParaRPr sz="24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328409" y="2885694"/>
            <a:ext cx="1270635" cy="922655"/>
          </a:xfrm>
          <a:custGeom>
            <a:avLst/>
            <a:gdLst/>
            <a:ahLst/>
            <a:cxnLst/>
            <a:rect l="l" t="t" r="r" b="b"/>
            <a:pathLst>
              <a:path w="1270634" h="922654">
                <a:moveTo>
                  <a:pt x="95503" y="811021"/>
                </a:moveTo>
                <a:lnTo>
                  <a:pt x="90804" y="813688"/>
                </a:lnTo>
                <a:lnTo>
                  <a:pt x="0" y="866774"/>
                </a:lnTo>
                <a:lnTo>
                  <a:pt x="90804" y="919733"/>
                </a:lnTo>
                <a:lnTo>
                  <a:pt x="95503" y="922527"/>
                </a:lnTo>
                <a:lnTo>
                  <a:pt x="101600" y="920876"/>
                </a:lnTo>
                <a:lnTo>
                  <a:pt x="107187" y="911478"/>
                </a:lnTo>
                <a:lnTo>
                  <a:pt x="105537" y="905382"/>
                </a:lnTo>
                <a:lnTo>
                  <a:pt x="100837" y="902588"/>
                </a:lnTo>
                <a:lnTo>
                  <a:pt x="56424" y="876680"/>
                </a:lnTo>
                <a:lnTo>
                  <a:pt x="19557" y="876680"/>
                </a:lnTo>
                <a:lnTo>
                  <a:pt x="19557" y="856868"/>
                </a:lnTo>
                <a:lnTo>
                  <a:pt x="56206" y="856868"/>
                </a:lnTo>
                <a:lnTo>
                  <a:pt x="100837" y="830833"/>
                </a:lnTo>
                <a:lnTo>
                  <a:pt x="105537" y="828039"/>
                </a:lnTo>
                <a:lnTo>
                  <a:pt x="107187" y="822070"/>
                </a:lnTo>
                <a:lnTo>
                  <a:pt x="104393" y="817244"/>
                </a:lnTo>
                <a:lnTo>
                  <a:pt x="101600" y="812545"/>
                </a:lnTo>
                <a:lnTo>
                  <a:pt x="95503" y="811021"/>
                </a:lnTo>
                <a:close/>
              </a:path>
              <a:path w="1270634" h="922654">
                <a:moveTo>
                  <a:pt x="56206" y="856868"/>
                </a:moveTo>
                <a:lnTo>
                  <a:pt x="19557" y="856868"/>
                </a:lnTo>
                <a:lnTo>
                  <a:pt x="19557" y="876680"/>
                </a:lnTo>
                <a:lnTo>
                  <a:pt x="56424" y="876680"/>
                </a:lnTo>
                <a:lnTo>
                  <a:pt x="54029" y="875283"/>
                </a:lnTo>
                <a:lnTo>
                  <a:pt x="24637" y="875283"/>
                </a:lnTo>
                <a:lnTo>
                  <a:pt x="24637" y="858138"/>
                </a:lnTo>
                <a:lnTo>
                  <a:pt x="54029" y="858138"/>
                </a:lnTo>
                <a:lnTo>
                  <a:pt x="56206" y="856868"/>
                </a:lnTo>
                <a:close/>
              </a:path>
              <a:path w="1270634" h="922654">
                <a:moveTo>
                  <a:pt x="1250314" y="856868"/>
                </a:moveTo>
                <a:lnTo>
                  <a:pt x="56206" y="856868"/>
                </a:lnTo>
                <a:lnTo>
                  <a:pt x="39333" y="866711"/>
                </a:lnTo>
                <a:lnTo>
                  <a:pt x="56424" y="876680"/>
                </a:lnTo>
                <a:lnTo>
                  <a:pt x="1265682" y="876680"/>
                </a:lnTo>
                <a:lnTo>
                  <a:pt x="1270126" y="872235"/>
                </a:lnTo>
                <a:lnTo>
                  <a:pt x="1270126" y="866774"/>
                </a:lnTo>
                <a:lnTo>
                  <a:pt x="1250314" y="866774"/>
                </a:lnTo>
                <a:lnTo>
                  <a:pt x="1250314" y="856868"/>
                </a:lnTo>
                <a:close/>
              </a:path>
              <a:path w="1270634" h="922654">
                <a:moveTo>
                  <a:pt x="24637" y="858138"/>
                </a:moveTo>
                <a:lnTo>
                  <a:pt x="24637" y="875283"/>
                </a:lnTo>
                <a:lnTo>
                  <a:pt x="39333" y="866711"/>
                </a:lnTo>
                <a:lnTo>
                  <a:pt x="24637" y="858138"/>
                </a:lnTo>
                <a:close/>
              </a:path>
              <a:path w="1270634" h="922654">
                <a:moveTo>
                  <a:pt x="39333" y="866711"/>
                </a:moveTo>
                <a:lnTo>
                  <a:pt x="24637" y="875283"/>
                </a:lnTo>
                <a:lnTo>
                  <a:pt x="54029" y="875283"/>
                </a:lnTo>
                <a:lnTo>
                  <a:pt x="39333" y="866711"/>
                </a:lnTo>
                <a:close/>
              </a:path>
              <a:path w="1270634" h="922654">
                <a:moveTo>
                  <a:pt x="1270126" y="0"/>
                </a:moveTo>
                <a:lnTo>
                  <a:pt x="1250314" y="0"/>
                </a:lnTo>
                <a:lnTo>
                  <a:pt x="1250314" y="866774"/>
                </a:lnTo>
                <a:lnTo>
                  <a:pt x="1260220" y="856868"/>
                </a:lnTo>
                <a:lnTo>
                  <a:pt x="1270126" y="856868"/>
                </a:lnTo>
                <a:lnTo>
                  <a:pt x="1270126" y="0"/>
                </a:lnTo>
                <a:close/>
              </a:path>
              <a:path w="1270634" h="922654">
                <a:moveTo>
                  <a:pt x="1270126" y="856868"/>
                </a:moveTo>
                <a:lnTo>
                  <a:pt x="1260220" y="856868"/>
                </a:lnTo>
                <a:lnTo>
                  <a:pt x="1250314" y="866774"/>
                </a:lnTo>
                <a:lnTo>
                  <a:pt x="1270126" y="866774"/>
                </a:lnTo>
                <a:lnTo>
                  <a:pt x="1270126" y="856868"/>
                </a:lnTo>
                <a:close/>
              </a:path>
              <a:path w="1270634" h="922654">
                <a:moveTo>
                  <a:pt x="54029" y="858138"/>
                </a:moveTo>
                <a:lnTo>
                  <a:pt x="24637" y="858138"/>
                </a:lnTo>
                <a:lnTo>
                  <a:pt x="39333" y="866711"/>
                </a:lnTo>
                <a:lnTo>
                  <a:pt x="54029" y="8581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770760" y="2905505"/>
            <a:ext cx="1583690" cy="855980"/>
          </a:xfrm>
          <a:custGeom>
            <a:avLst/>
            <a:gdLst/>
            <a:ahLst/>
            <a:cxnLst/>
            <a:rect l="l" t="t" r="r" b="b"/>
            <a:pathLst>
              <a:path w="1583689" h="855979">
                <a:moveTo>
                  <a:pt x="55752" y="39224"/>
                </a:moveTo>
                <a:lnTo>
                  <a:pt x="45846" y="56206"/>
                </a:lnTo>
                <a:lnTo>
                  <a:pt x="45846" y="851535"/>
                </a:lnTo>
                <a:lnTo>
                  <a:pt x="50291" y="855980"/>
                </a:lnTo>
                <a:lnTo>
                  <a:pt x="1583309" y="855980"/>
                </a:lnTo>
                <a:lnTo>
                  <a:pt x="1583309" y="846074"/>
                </a:lnTo>
                <a:lnTo>
                  <a:pt x="65658" y="846074"/>
                </a:lnTo>
                <a:lnTo>
                  <a:pt x="55752" y="836168"/>
                </a:lnTo>
                <a:lnTo>
                  <a:pt x="65658" y="836168"/>
                </a:lnTo>
                <a:lnTo>
                  <a:pt x="65658" y="56206"/>
                </a:lnTo>
                <a:lnTo>
                  <a:pt x="55752" y="39224"/>
                </a:lnTo>
                <a:close/>
              </a:path>
              <a:path w="1583689" h="855979">
                <a:moveTo>
                  <a:pt x="65658" y="836168"/>
                </a:moveTo>
                <a:lnTo>
                  <a:pt x="55752" y="836168"/>
                </a:lnTo>
                <a:lnTo>
                  <a:pt x="65658" y="846074"/>
                </a:lnTo>
                <a:lnTo>
                  <a:pt x="65658" y="836168"/>
                </a:lnTo>
                <a:close/>
              </a:path>
              <a:path w="1583689" h="855979">
                <a:moveTo>
                  <a:pt x="1583309" y="836168"/>
                </a:moveTo>
                <a:lnTo>
                  <a:pt x="65658" y="836168"/>
                </a:lnTo>
                <a:lnTo>
                  <a:pt x="65658" y="846074"/>
                </a:lnTo>
                <a:lnTo>
                  <a:pt x="1583309" y="846074"/>
                </a:lnTo>
                <a:lnTo>
                  <a:pt x="1583309" y="836168"/>
                </a:lnTo>
                <a:close/>
              </a:path>
              <a:path w="1583689" h="855979">
                <a:moveTo>
                  <a:pt x="55752" y="0"/>
                </a:moveTo>
                <a:lnTo>
                  <a:pt x="2793" y="90805"/>
                </a:lnTo>
                <a:lnTo>
                  <a:pt x="0" y="95504"/>
                </a:lnTo>
                <a:lnTo>
                  <a:pt x="1524" y="101600"/>
                </a:lnTo>
                <a:lnTo>
                  <a:pt x="6350" y="104394"/>
                </a:lnTo>
                <a:lnTo>
                  <a:pt x="11049" y="107188"/>
                </a:lnTo>
                <a:lnTo>
                  <a:pt x="17144" y="105537"/>
                </a:lnTo>
                <a:lnTo>
                  <a:pt x="19812" y="100838"/>
                </a:lnTo>
                <a:lnTo>
                  <a:pt x="45846" y="56206"/>
                </a:lnTo>
                <a:lnTo>
                  <a:pt x="45846" y="19558"/>
                </a:lnTo>
                <a:lnTo>
                  <a:pt x="67159" y="19558"/>
                </a:lnTo>
                <a:lnTo>
                  <a:pt x="55752" y="0"/>
                </a:lnTo>
                <a:close/>
              </a:path>
              <a:path w="1583689" h="855979">
                <a:moveTo>
                  <a:pt x="67159" y="19558"/>
                </a:moveTo>
                <a:lnTo>
                  <a:pt x="65658" y="19558"/>
                </a:lnTo>
                <a:lnTo>
                  <a:pt x="65659" y="56206"/>
                </a:lnTo>
                <a:lnTo>
                  <a:pt x="91693" y="100838"/>
                </a:lnTo>
                <a:lnTo>
                  <a:pt x="94361" y="105537"/>
                </a:lnTo>
                <a:lnTo>
                  <a:pt x="100456" y="107188"/>
                </a:lnTo>
                <a:lnTo>
                  <a:pt x="105156" y="104394"/>
                </a:lnTo>
                <a:lnTo>
                  <a:pt x="109981" y="101600"/>
                </a:lnTo>
                <a:lnTo>
                  <a:pt x="111506" y="95504"/>
                </a:lnTo>
                <a:lnTo>
                  <a:pt x="108712" y="90805"/>
                </a:lnTo>
                <a:lnTo>
                  <a:pt x="67159" y="19558"/>
                </a:lnTo>
                <a:close/>
              </a:path>
              <a:path w="1583689" h="855979">
                <a:moveTo>
                  <a:pt x="65658" y="19558"/>
                </a:moveTo>
                <a:lnTo>
                  <a:pt x="45846" y="19558"/>
                </a:lnTo>
                <a:lnTo>
                  <a:pt x="45846" y="56206"/>
                </a:lnTo>
                <a:lnTo>
                  <a:pt x="55752" y="39224"/>
                </a:lnTo>
                <a:lnTo>
                  <a:pt x="47243" y="24638"/>
                </a:lnTo>
                <a:lnTo>
                  <a:pt x="65658" y="24638"/>
                </a:lnTo>
                <a:lnTo>
                  <a:pt x="65658" y="19558"/>
                </a:lnTo>
                <a:close/>
              </a:path>
              <a:path w="1583689" h="855979">
                <a:moveTo>
                  <a:pt x="65658" y="24638"/>
                </a:moveTo>
                <a:lnTo>
                  <a:pt x="64262" y="24638"/>
                </a:lnTo>
                <a:lnTo>
                  <a:pt x="55752" y="39224"/>
                </a:lnTo>
                <a:lnTo>
                  <a:pt x="65659" y="56206"/>
                </a:lnTo>
                <a:lnTo>
                  <a:pt x="65658" y="24638"/>
                </a:lnTo>
                <a:close/>
              </a:path>
              <a:path w="1583689" h="855979">
                <a:moveTo>
                  <a:pt x="64262" y="24638"/>
                </a:moveTo>
                <a:lnTo>
                  <a:pt x="47243" y="24638"/>
                </a:lnTo>
                <a:lnTo>
                  <a:pt x="55752" y="39224"/>
                </a:lnTo>
                <a:lnTo>
                  <a:pt x="64262" y="246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021579" y="3429000"/>
            <a:ext cx="1152525" cy="647700"/>
          </a:xfrm>
          <a:prstGeom prst="rect">
            <a:avLst/>
          </a:prstGeom>
          <a:ln w="9144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R="8890" algn="ctr">
              <a:lnSpc>
                <a:spcPts val="2505"/>
              </a:lnSpc>
            </a:pPr>
            <a:r>
              <a:rPr sz="2400" b="1" spc="-200">
                <a:solidFill>
                  <a:srgbClr val="1E469F"/>
                </a:solidFill>
                <a:latin typeface="Arial"/>
                <a:cs typeface="Arial"/>
              </a:rPr>
              <a:t>max</a:t>
            </a:r>
            <a:r>
              <a:rPr sz="2400" b="1" spc="-18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b="1" spc="-305">
                <a:solidFill>
                  <a:srgbClr val="1E469F"/>
                </a:solidFill>
                <a:latin typeface="Arial"/>
                <a:cs typeface="Arial"/>
              </a:rPr>
              <a:t>f(</a:t>
            </a:r>
            <a:r>
              <a:rPr sz="2400" spc="-305">
                <a:solidFill>
                  <a:srgbClr val="1E469F"/>
                </a:solidFill>
                <a:latin typeface="Noto Sans CJK JP Regular"/>
                <a:cs typeface="Noto Sans CJK JP Regular"/>
              </a:rPr>
              <a:t>𝝀</a:t>
            </a:r>
            <a:r>
              <a:rPr sz="2400" b="1" spc="-305">
                <a:solidFill>
                  <a:srgbClr val="1E469F"/>
                </a:solidFill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R="39370" algn="ctr">
              <a:lnSpc>
                <a:spcPts val="2595"/>
              </a:lnSpc>
            </a:pPr>
            <a:r>
              <a:rPr sz="2400" spc="-630">
                <a:solidFill>
                  <a:srgbClr val="1E469F"/>
                </a:solidFill>
                <a:latin typeface="Noto Sans CJK JP Regular"/>
                <a:cs typeface="Noto Sans CJK JP Regular"/>
              </a:rPr>
              <a:t>𝝀</a:t>
            </a:r>
            <a:r>
              <a:rPr sz="2400" b="1" spc="-630">
                <a:solidFill>
                  <a:srgbClr val="1E469F"/>
                </a:solidFill>
                <a:latin typeface="Symbol"/>
                <a:cs typeface="Symbol"/>
              </a:rPr>
              <a:t></a:t>
            </a:r>
            <a:r>
              <a:rPr sz="2400" spc="-630">
                <a:solidFill>
                  <a:srgbClr val="1E469F"/>
                </a:solidFill>
                <a:latin typeface="Noto Sans CJK JP Regular"/>
                <a:cs typeface="Noto Sans CJK JP Regular"/>
              </a:rPr>
              <a:t>𝜦</a:t>
            </a:r>
            <a:endParaRPr sz="2400">
              <a:latin typeface="Noto Sans CJK JP Regular"/>
              <a:cs typeface="Noto Sans CJK JP Regular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673602" y="1556766"/>
            <a:ext cx="2714625" cy="2419985"/>
          </a:xfrm>
          <a:custGeom>
            <a:avLst/>
            <a:gdLst/>
            <a:ahLst/>
            <a:cxnLst/>
            <a:rect l="l" t="t" r="r" b="b"/>
            <a:pathLst>
              <a:path w="2714625" h="2419985">
                <a:moveTo>
                  <a:pt x="2714498" y="2419604"/>
                </a:moveTo>
                <a:lnTo>
                  <a:pt x="0" y="0"/>
                </a:lnTo>
              </a:path>
            </a:pathLst>
          </a:custGeom>
          <a:ln w="2545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73602" y="1556766"/>
            <a:ext cx="2578735" cy="2419985"/>
          </a:xfrm>
          <a:custGeom>
            <a:avLst/>
            <a:gdLst/>
            <a:ahLst/>
            <a:cxnLst/>
            <a:rect l="l" t="t" r="r" b="b"/>
            <a:pathLst>
              <a:path w="2578735" h="2419985">
                <a:moveTo>
                  <a:pt x="0" y="2419604"/>
                </a:moveTo>
                <a:lnTo>
                  <a:pt x="2578735" y="0"/>
                </a:lnTo>
              </a:path>
            </a:pathLst>
          </a:custGeom>
          <a:ln w="254508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898394" y="4167632"/>
            <a:ext cx="43173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b="1" spc="-375">
                <a:solidFill>
                  <a:srgbClr val="C00000"/>
                </a:solidFill>
                <a:latin typeface="Arial"/>
                <a:cs typeface="Arial"/>
              </a:rPr>
              <a:t>Too </a:t>
            </a:r>
            <a:r>
              <a:rPr sz="3200" b="1" spc="-235">
                <a:solidFill>
                  <a:srgbClr val="C00000"/>
                </a:solidFill>
                <a:latin typeface="Arial"/>
                <a:cs typeface="Arial"/>
              </a:rPr>
              <a:t>slow </a:t>
            </a:r>
            <a:r>
              <a:rPr sz="3200" b="1" spc="-150">
                <a:solidFill>
                  <a:srgbClr val="C00000"/>
                </a:solidFill>
                <a:latin typeface="Arial"/>
                <a:cs typeface="Arial"/>
              </a:rPr>
              <a:t>for </a:t>
            </a:r>
            <a:r>
              <a:rPr sz="3200" b="1" spc="-450">
                <a:solidFill>
                  <a:srgbClr val="C00000"/>
                </a:solidFill>
                <a:latin typeface="Arial"/>
                <a:cs typeface="Arial"/>
              </a:rPr>
              <a:t>DL </a:t>
            </a:r>
            <a:r>
              <a:rPr sz="3200" b="1" spc="484">
                <a:solidFill>
                  <a:srgbClr val="C00000"/>
                </a:solidFill>
                <a:latin typeface="Arial"/>
                <a:cs typeface="Arial"/>
              </a:rPr>
              <a:t>/ </a:t>
            </a:r>
            <a:r>
              <a:rPr sz="3200" b="1" spc="-260">
                <a:solidFill>
                  <a:srgbClr val="C00000"/>
                </a:solidFill>
                <a:latin typeface="Arial"/>
                <a:cs typeface="Arial"/>
              </a:rPr>
              <a:t>big</a:t>
            </a:r>
            <a:r>
              <a:rPr sz="3200" b="1" spc="-355">
                <a:solidFill>
                  <a:srgbClr val="C00000"/>
                </a:solidFill>
                <a:latin typeface="Arial"/>
                <a:cs typeface="Arial"/>
              </a:rPr>
              <a:t> </a:t>
            </a:r>
            <a:r>
              <a:rPr sz="3200" b="1" spc="-165">
                <a:solidFill>
                  <a:srgbClr val="C00000"/>
                </a:solidFill>
                <a:latin typeface="Arial"/>
                <a:cs typeface="Arial"/>
              </a:rPr>
              <a:t>data</a:t>
            </a:r>
            <a:endParaRPr sz="32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23</a:t>
            </a:fld>
            <a:endParaRPr spc="-6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796" y="1866363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0796" y="2890491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796" y="3917667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796" y="4938747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2231" y="1666112"/>
            <a:ext cx="4996180" cy="3524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10">
                <a:latin typeface="Arial"/>
                <a:cs typeface="Arial"/>
              </a:rPr>
              <a:t>Hyperparameter </a:t>
            </a:r>
            <a:r>
              <a:rPr sz="2800" spc="-90">
                <a:latin typeface="Arial"/>
                <a:cs typeface="Arial"/>
              </a:rPr>
              <a:t>gradient</a:t>
            </a:r>
            <a:r>
              <a:rPr sz="2800" spc="-145">
                <a:latin typeface="Arial"/>
                <a:cs typeface="Arial"/>
              </a:rPr>
              <a:t> </a:t>
            </a:r>
            <a:r>
              <a:rPr sz="2800" spc="-135">
                <a:latin typeface="Arial"/>
                <a:cs typeface="Arial"/>
              </a:rPr>
              <a:t>descent</a:t>
            </a:r>
            <a:endParaRPr sz="2800">
              <a:latin typeface="Arial"/>
              <a:cs typeface="Arial"/>
            </a:endParaRPr>
          </a:p>
          <a:p>
            <a:pPr marL="12700" marR="398145">
              <a:lnSpc>
                <a:spcPts val="8090"/>
              </a:lnSpc>
              <a:spcBef>
                <a:spcPts val="1035"/>
              </a:spcBef>
            </a:pPr>
            <a:r>
              <a:rPr sz="2800" spc="-90">
                <a:latin typeface="Arial"/>
                <a:cs typeface="Arial"/>
              </a:rPr>
              <a:t>Extrapolation </a:t>
            </a:r>
            <a:r>
              <a:rPr sz="2800" spc="-10">
                <a:latin typeface="Arial"/>
                <a:cs typeface="Arial"/>
              </a:rPr>
              <a:t>of </a:t>
            </a:r>
            <a:r>
              <a:rPr sz="2800" spc="-95">
                <a:latin typeface="Arial"/>
                <a:cs typeface="Arial"/>
              </a:rPr>
              <a:t>learning</a:t>
            </a:r>
            <a:r>
              <a:rPr sz="2800" spc="-375">
                <a:latin typeface="Arial"/>
                <a:cs typeface="Arial"/>
              </a:rPr>
              <a:t> </a:t>
            </a:r>
            <a:r>
              <a:rPr sz="2800" spc="-150">
                <a:latin typeface="Arial"/>
                <a:cs typeface="Arial"/>
              </a:rPr>
              <a:t>curves  </a:t>
            </a:r>
            <a:r>
              <a:rPr sz="2800" spc="-10">
                <a:latin typeface="Arial"/>
                <a:cs typeface="Arial"/>
              </a:rPr>
              <a:t>Multi-fidelity</a:t>
            </a:r>
            <a:r>
              <a:rPr sz="2800" spc="-105">
                <a:latin typeface="Arial"/>
                <a:cs typeface="Arial"/>
              </a:rPr>
              <a:t> </a:t>
            </a:r>
            <a:r>
              <a:rPr sz="2800" spc="-60">
                <a:latin typeface="Arial"/>
                <a:cs typeface="Arial"/>
              </a:rPr>
              <a:t>optimization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80">
                <a:latin typeface="Arial"/>
                <a:cs typeface="Arial"/>
              </a:rPr>
              <a:t>Meta-learning </a:t>
            </a:r>
            <a:r>
              <a:rPr sz="2400">
                <a:solidFill>
                  <a:srgbClr val="7E7E7E"/>
                </a:solidFill>
                <a:latin typeface="Arial"/>
                <a:cs typeface="Arial"/>
              </a:rPr>
              <a:t>[part </a:t>
            </a:r>
            <a:r>
              <a:rPr sz="2400" spc="-5">
                <a:solidFill>
                  <a:srgbClr val="7E7E7E"/>
                </a:solidFill>
                <a:latin typeface="Arial"/>
                <a:cs typeface="Arial"/>
              </a:rPr>
              <a:t>3 </a:t>
            </a:r>
            <a:r>
              <a:rPr sz="2400">
                <a:solidFill>
                  <a:srgbClr val="7E7E7E"/>
                </a:solidFill>
                <a:latin typeface="Arial"/>
                <a:cs typeface="Arial"/>
              </a:rPr>
              <a:t>of this</a:t>
            </a:r>
            <a:r>
              <a:rPr sz="2400" spc="-12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400" spc="-5">
                <a:solidFill>
                  <a:srgbClr val="7E7E7E"/>
                </a:solidFill>
                <a:latin typeface="Arial"/>
                <a:cs typeface="Arial"/>
              </a:rPr>
              <a:t>tutorial]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76949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/>
              <a:t>Main </a:t>
            </a:r>
            <a:r>
              <a:rPr spc="-175"/>
              <a:t>Approaches </a:t>
            </a:r>
            <a:r>
              <a:rPr spc="-190"/>
              <a:t>Going </a:t>
            </a:r>
            <a:r>
              <a:rPr spc="-185"/>
              <a:t>Beyond Blackbox</a:t>
            </a:r>
            <a:r>
              <a:rPr spc="-210"/>
              <a:t> </a:t>
            </a:r>
            <a:r>
              <a:rPr spc="-395"/>
              <a:t>HPO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24</a:t>
            </a:fld>
            <a:endParaRPr spc="-6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796" y="1140939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2231" y="940688"/>
            <a:ext cx="6390005" cy="8242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90">
                <a:latin typeface="Arial"/>
                <a:cs typeface="Arial"/>
              </a:rPr>
              <a:t>Formulation </a:t>
            </a:r>
            <a:r>
              <a:rPr sz="2800" spc="-265">
                <a:latin typeface="Arial"/>
                <a:cs typeface="Arial"/>
              </a:rPr>
              <a:t>as </a:t>
            </a:r>
            <a:r>
              <a:rPr sz="2800" spc="-85">
                <a:latin typeface="Arial"/>
                <a:cs typeface="Arial"/>
              </a:rPr>
              <a:t>bilevel </a:t>
            </a:r>
            <a:r>
              <a:rPr sz="2800" spc="-60">
                <a:latin typeface="Arial"/>
                <a:cs typeface="Arial"/>
              </a:rPr>
              <a:t>optimization</a:t>
            </a:r>
            <a:r>
              <a:rPr sz="2800" spc="-70">
                <a:latin typeface="Arial"/>
                <a:cs typeface="Arial"/>
              </a:rPr>
              <a:t> </a:t>
            </a:r>
            <a:r>
              <a:rPr sz="2800" spc="-80">
                <a:latin typeface="Arial"/>
                <a:cs typeface="Arial"/>
              </a:rPr>
              <a:t>problem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400" spc="-80">
                <a:solidFill>
                  <a:srgbClr val="A6A6A6"/>
                </a:solidFill>
                <a:latin typeface="Arial"/>
                <a:cs typeface="Arial"/>
              </a:rPr>
              <a:t>[e.g.,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Franceschi </a:t>
            </a:r>
            <a:r>
              <a:rPr sz="24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et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al, ICML</a:t>
            </a:r>
            <a:r>
              <a:rPr sz="2400" u="heavy" spc="-12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400" u="heavy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2018]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0796" y="3554955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796" y="4780251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2231" y="3355085"/>
            <a:ext cx="7907020" cy="1677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30">
                <a:latin typeface="Arial"/>
                <a:cs typeface="Arial"/>
              </a:rPr>
              <a:t>Derive </a:t>
            </a:r>
            <a:r>
              <a:rPr sz="2800" spc="-70">
                <a:latin typeface="Arial"/>
                <a:cs typeface="Arial"/>
              </a:rPr>
              <a:t>through </a:t>
            </a:r>
            <a:r>
              <a:rPr sz="2800" spc="-35">
                <a:latin typeface="Arial"/>
                <a:cs typeface="Arial"/>
              </a:rPr>
              <a:t>the </a:t>
            </a:r>
            <a:r>
              <a:rPr sz="2800" spc="-50">
                <a:latin typeface="Arial"/>
                <a:cs typeface="Arial"/>
              </a:rPr>
              <a:t>entire </a:t>
            </a:r>
            <a:r>
              <a:rPr sz="2800" spc="-60">
                <a:latin typeface="Arial"/>
                <a:cs typeface="Arial"/>
              </a:rPr>
              <a:t>optimization</a:t>
            </a:r>
            <a:r>
              <a:rPr sz="2800" spc="-390">
                <a:latin typeface="Arial"/>
                <a:cs typeface="Arial"/>
              </a:rPr>
              <a:t> </a:t>
            </a:r>
            <a:r>
              <a:rPr sz="2800" spc="-175">
                <a:latin typeface="Arial"/>
                <a:cs typeface="Arial"/>
              </a:rPr>
              <a:t>process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[MacLaurin </a:t>
            </a:r>
            <a:r>
              <a:rPr sz="24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et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al, ICML</a:t>
            </a:r>
            <a:r>
              <a:rPr sz="2400" u="heavy" spc="-8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2015]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95">
                <a:latin typeface="Arial"/>
                <a:cs typeface="Arial"/>
              </a:rPr>
              <a:t>Interleave </a:t>
            </a:r>
            <a:r>
              <a:rPr sz="2800" spc="-60">
                <a:latin typeface="Arial"/>
                <a:cs typeface="Arial"/>
              </a:rPr>
              <a:t>optimization </a:t>
            </a:r>
            <a:r>
              <a:rPr sz="2800" spc="-160">
                <a:latin typeface="Arial"/>
                <a:cs typeface="Arial"/>
              </a:rPr>
              <a:t>steps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[Luketina </a:t>
            </a:r>
            <a:r>
              <a:rPr sz="24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et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al, </a:t>
            </a:r>
            <a:r>
              <a:rPr sz="24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ICML</a:t>
            </a:r>
            <a:r>
              <a:rPr sz="2400" u="heavy" spc="-17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2016]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57162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/>
              <a:t>Hyperparameter Gradient</a:t>
            </a:r>
            <a:r>
              <a:rPr spc="-229"/>
              <a:t> </a:t>
            </a:r>
            <a:r>
              <a:rPr spc="-185"/>
              <a:t>Descent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60866" y="2170342"/>
            <a:ext cx="5375452" cy="883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755648" y="2046732"/>
            <a:ext cx="5615940" cy="1099185"/>
          </a:xfrm>
          <a:custGeom>
            <a:avLst/>
            <a:gdLst/>
            <a:ahLst/>
            <a:cxnLst/>
            <a:rect l="l" t="t" r="r" b="b"/>
            <a:pathLst>
              <a:path w="5615940" h="1099185">
                <a:moveTo>
                  <a:pt x="0" y="1098803"/>
                </a:moveTo>
                <a:lnTo>
                  <a:pt x="5615940" y="1098803"/>
                </a:lnTo>
                <a:lnTo>
                  <a:pt x="5615940" y="0"/>
                </a:lnTo>
                <a:lnTo>
                  <a:pt x="0" y="0"/>
                </a:lnTo>
                <a:lnTo>
                  <a:pt x="0" y="109880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394461" y="5342076"/>
            <a:ext cx="6167700" cy="9088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52727" y="5236464"/>
            <a:ext cx="6687820" cy="1129665"/>
          </a:xfrm>
          <a:custGeom>
            <a:avLst/>
            <a:gdLst/>
            <a:ahLst/>
            <a:cxnLst/>
            <a:rect l="l" t="t" r="r" b="b"/>
            <a:pathLst>
              <a:path w="6687820" h="1129664">
                <a:moveTo>
                  <a:pt x="0" y="1129284"/>
                </a:moveTo>
                <a:lnTo>
                  <a:pt x="6687311" y="1129284"/>
                </a:lnTo>
                <a:lnTo>
                  <a:pt x="6687311" y="0"/>
                </a:lnTo>
                <a:lnTo>
                  <a:pt x="0" y="0"/>
                </a:lnTo>
                <a:lnTo>
                  <a:pt x="0" y="1129284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25</a:t>
            </a:fld>
            <a:endParaRPr spc="-6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9087" y="5557161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9087" y="6072273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0356" y="5268264"/>
            <a:ext cx="8300720" cy="105664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800" spc="-125">
                <a:latin typeface="Arial"/>
                <a:cs typeface="Arial"/>
              </a:rPr>
              <a:t>Parametric </a:t>
            </a:r>
            <a:r>
              <a:rPr sz="2800" spc="-95">
                <a:latin typeface="Arial"/>
                <a:cs typeface="Arial"/>
              </a:rPr>
              <a:t>learning </a:t>
            </a:r>
            <a:r>
              <a:rPr sz="2800" spc="-120">
                <a:latin typeface="Arial"/>
                <a:cs typeface="Arial"/>
              </a:rPr>
              <a:t>curve </a:t>
            </a:r>
            <a:r>
              <a:rPr sz="2800" spc="-125">
                <a:latin typeface="Arial"/>
                <a:cs typeface="Arial"/>
              </a:rPr>
              <a:t>models </a:t>
            </a:r>
            <a:r>
              <a:rPr sz="22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[</a:t>
            </a:r>
            <a:r>
              <a:rPr sz="22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Domhan et </a:t>
            </a:r>
            <a:r>
              <a:rPr sz="22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al, </a:t>
            </a:r>
            <a:r>
              <a:rPr sz="22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IJCAI</a:t>
            </a:r>
            <a:r>
              <a:rPr sz="2200" u="heavy" spc="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22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2015]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2800" spc="-195">
                <a:latin typeface="Arial"/>
                <a:cs typeface="Arial"/>
              </a:rPr>
              <a:t>Bayesian </a:t>
            </a:r>
            <a:r>
              <a:rPr sz="2800" spc="-100">
                <a:latin typeface="Arial"/>
                <a:cs typeface="Arial"/>
              </a:rPr>
              <a:t>neural </a:t>
            </a:r>
            <a:r>
              <a:rPr sz="2800" spc="-85">
                <a:latin typeface="Arial"/>
                <a:cs typeface="Arial"/>
              </a:rPr>
              <a:t>networks </a:t>
            </a:r>
            <a:r>
              <a:rPr sz="22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[Klein et </a:t>
            </a:r>
            <a:r>
              <a:rPr sz="22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al, </a:t>
            </a:r>
            <a:r>
              <a:rPr sz="22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ICLR</a:t>
            </a:r>
            <a:r>
              <a:rPr sz="2200" u="heavy" spc="13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22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2017]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75006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/>
              <a:t>Probabilistic </a:t>
            </a:r>
            <a:r>
              <a:rPr spc="-100"/>
              <a:t>Extrapolation </a:t>
            </a:r>
            <a:r>
              <a:rPr spc="-5"/>
              <a:t>of </a:t>
            </a:r>
            <a:r>
              <a:rPr spc="-165"/>
              <a:t>Learning</a:t>
            </a:r>
            <a:r>
              <a:rPr spc="-434"/>
              <a:t> </a:t>
            </a:r>
            <a:r>
              <a:rPr spc="-229"/>
              <a:t>Curves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1376" y="869525"/>
            <a:ext cx="6178869" cy="41748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19783" y="821436"/>
            <a:ext cx="6586728" cy="425500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26</a:t>
            </a:fld>
            <a:endParaRPr spc="-6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796" y="1348203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3657" y="5288534"/>
            <a:ext cx="91211" cy="957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2231" y="1147953"/>
            <a:ext cx="8136255" cy="4690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800" spc="-235">
                <a:solidFill>
                  <a:srgbClr val="1E469F"/>
                </a:solidFill>
                <a:latin typeface="Arial"/>
                <a:cs typeface="Arial"/>
              </a:rPr>
              <a:t>Use </a:t>
            </a:r>
            <a:r>
              <a:rPr sz="2800" spc="-160">
                <a:solidFill>
                  <a:srgbClr val="1E469F"/>
                </a:solidFill>
                <a:latin typeface="Arial"/>
                <a:cs typeface="Arial"/>
              </a:rPr>
              <a:t>cheap </a:t>
            </a:r>
            <a:r>
              <a:rPr sz="2800" spc="-100">
                <a:solidFill>
                  <a:srgbClr val="1E469F"/>
                </a:solidFill>
                <a:latin typeface="Arial"/>
                <a:cs typeface="Arial"/>
              </a:rPr>
              <a:t>approximations </a:t>
            </a:r>
            <a:r>
              <a:rPr sz="2800" spc="-10">
                <a:solidFill>
                  <a:srgbClr val="1E469F"/>
                </a:solidFill>
                <a:latin typeface="Arial"/>
                <a:cs typeface="Arial"/>
              </a:rPr>
              <a:t>of </a:t>
            </a:r>
            <a:r>
              <a:rPr sz="2800" spc="-35">
                <a:solidFill>
                  <a:srgbClr val="1E469F"/>
                </a:solidFill>
                <a:latin typeface="Arial"/>
                <a:cs typeface="Arial"/>
              </a:rPr>
              <a:t>the </a:t>
            </a:r>
            <a:r>
              <a:rPr sz="2800" spc="-130">
                <a:solidFill>
                  <a:srgbClr val="1E469F"/>
                </a:solidFill>
                <a:latin typeface="Arial"/>
                <a:cs typeface="Arial"/>
              </a:rPr>
              <a:t>blackbox,  </a:t>
            </a:r>
            <a:r>
              <a:rPr sz="2800" spc="-100">
                <a:solidFill>
                  <a:srgbClr val="1E469F"/>
                </a:solidFill>
                <a:latin typeface="Arial"/>
                <a:cs typeface="Arial"/>
              </a:rPr>
              <a:t>performance </a:t>
            </a:r>
            <a:r>
              <a:rPr sz="2800" spc="-90">
                <a:solidFill>
                  <a:srgbClr val="1E469F"/>
                </a:solidFill>
                <a:latin typeface="Arial"/>
                <a:cs typeface="Arial"/>
              </a:rPr>
              <a:t>on </a:t>
            </a:r>
            <a:r>
              <a:rPr sz="2800" spc="-80">
                <a:solidFill>
                  <a:srgbClr val="1E469F"/>
                </a:solidFill>
                <a:latin typeface="Arial"/>
                <a:cs typeface="Arial"/>
              </a:rPr>
              <a:t>which </a:t>
            </a:r>
            <a:r>
              <a:rPr sz="2800" spc="-105">
                <a:solidFill>
                  <a:srgbClr val="1E469F"/>
                </a:solidFill>
                <a:latin typeface="Arial"/>
                <a:cs typeface="Arial"/>
              </a:rPr>
              <a:t>correlates </a:t>
            </a:r>
            <a:r>
              <a:rPr sz="2800" spc="15">
                <a:solidFill>
                  <a:srgbClr val="1E469F"/>
                </a:solidFill>
                <a:latin typeface="Arial"/>
                <a:cs typeface="Arial"/>
              </a:rPr>
              <a:t>with </a:t>
            </a:r>
            <a:r>
              <a:rPr sz="2800" spc="-35">
                <a:solidFill>
                  <a:srgbClr val="1E469F"/>
                </a:solidFill>
                <a:latin typeface="Arial"/>
                <a:cs typeface="Arial"/>
              </a:rPr>
              <a:t>the </a:t>
            </a:r>
            <a:r>
              <a:rPr sz="2800" spc="-130">
                <a:solidFill>
                  <a:srgbClr val="1E469F"/>
                </a:solidFill>
                <a:latin typeface="Arial"/>
                <a:cs typeface="Arial"/>
              </a:rPr>
              <a:t>blackbox,</a:t>
            </a:r>
            <a:r>
              <a:rPr sz="2800" spc="-58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spc="-135">
                <a:solidFill>
                  <a:srgbClr val="1E469F"/>
                </a:solidFill>
                <a:latin typeface="Arial"/>
                <a:cs typeface="Arial"/>
              </a:rPr>
              <a:t>e.g.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414020" algn="l"/>
              </a:tabLst>
            </a:pPr>
            <a:r>
              <a:rPr sz="2400" spc="-175">
                <a:latin typeface="Arial"/>
                <a:cs typeface="Arial"/>
              </a:rPr>
              <a:t>Subsets </a:t>
            </a:r>
            <a:r>
              <a:rPr sz="2400" spc="-5">
                <a:latin typeface="Arial"/>
                <a:cs typeface="Arial"/>
              </a:rPr>
              <a:t>of </a:t>
            </a:r>
            <a:r>
              <a:rPr sz="2400" spc="-25">
                <a:latin typeface="Arial"/>
                <a:cs typeface="Arial"/>
              </a:rPr>
              <a:t>the</a:t>
            </a:r>
            <a:r>
              <a:rPr sz="2400" spc="-215">
                <a:latin typeface="Arial"/>
                <a:cs typeface="Arial"/>
              </a:rPr>
              <a:t> </a:t>
            </a:r>
            <a:r>
              <a:rPr sz="2400" spc="-95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414020" algn="l"/>
              </a:tabLst>
            </a:pPr>
            <a:r>
              <a:rPr sz="2400" spc="-140">
                <a:latin typeface="Arial"/>
                <a:cs typeface="Arial"/>
              </a:rPr>
              <a:t>Fewer </a:t>
            </a:r>
            <a:r>
              <a:rPr sz="2400" spc="-135">
                <a:latin typeface="Arial"/>
                <a:cs typeface="Arial"/>
              </a:rPr>
              <a:t>epochs </a:t>
            </a:r>
            <a:r>
              <a:rPr sz="2400" spc="-5">
                <a:latin typeface="Arial"/>
                <a:cs typeface="Arial"/>
              </a:rPr>
              <a:t>of </a:t>
            </a:r>
            <a:r>
              <a:rPr sz="2400" spc="-40">
                <a:latin typeface="Arial"/>
                <a:cs typeface="Arial"/>
              </a:rPr>
              <a:t>iterative </a:t>
            </a:r>
            <a:r>
              <a:rPr sz="2400" spc="-50">
                <a:latin typeface="Arial"/>
                <a:cs typeface="Arial"/>
              </a:rPr>
              <a:t>training </a:t>
            </a:r>
            <a:r>
              <a:rPr sz="2400" spc="-75">
                <a:latin typeface="Arial"/>
                <a:cs typeface="Arial"/>
              </a:rPr>
              <a:t>algorithms</a:t>
            </a:r>
            <a:r>
              <a:rPr sz="2400" spc="-500">
                <a:latin typeface="Arial"/>
                <a:cs typeface="Arial"/>
              </a:rPr>
              <a:t> </a:t>
            </a:r>
            <a:r>
              <a:rPr sz="2400" spc="-100">
                <a:latin typeface="Arial"/>
                <a:cs typeface="Arial"/>
              </a:rPr>
              <a:t>(e.g., </a:t>
            </a:r>
            <a:r>
              <a:rPr sz="2400" spc="-300">
                <a:latin typeface="Arial"/>
                <a:cs typeface="Arial"/>
              </a:rPr>
              <a:t>SGD)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414020" algn="l"/>
              </a:tabLst>
            </a:pPr>
            <a:r>
              <a:rPr sz="2400" spc="-90">
                <a:latin typeface="Arial"/>
                <a:cs typeface="Arial"/>
              </a:rPr>
              <a:t>Shorter </a:t>
            </a:r>
            <a:r>
              <a:rPr sz="2400" spc="-204">
                <a:latin typeface="Arial"/>
                <a:cs typeface="Arial"/>
              </a:rPr>
              <a:t>MCMC </a:t>
            </a:r>
            <a:r>
              <a:rPr sz="2400" spc="-130">
                <a:latin typeface="Arial"/>
                <a:cs typeface="Arial"/>
              </a:rPr>
              <a:t>chains </a:t>
            </a:r>
            <a:r>
              <a:rPr sz="2400" spc="-30">
                <a:latin typeface="Arial"/>
                <a:cs typeface="Arial"/>
              </a:rPr>
              <a:t>in </a:t>
            </a:r>
            <a:r>
              <a:rPr sz="2400" spc="-165">
                <a:latin typeface="Arial"/>
                <a:cs typeface="Arial"/>
              </a:rPr>
              <a:t>Bayesian </a:t>
            </a:r>
            <a:r>
              <a:rPr sz="2400" spc="-110">
                <a:latin typeface="Arial"/>
                <a:cs typeface="Arial"/>
              </a:rPr>
              <a:t>deep</a:t>
            </a:r>
            <a:r>
              <a:rPr sz="2400" spc="-190">
                <a:latin typeface="Arial"/>
                <a:cs typeface="Arial"/>
              </a:rPr>
              <a:t> </a:t>
            </a:r>
            <a:r>
              <a:rPr sz="2400" spc="-80"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414020" algn="l"/>
              </a:tabLst>
            </a:pPr>
            <a:r>
              <a:rPr sz="2400" spc="-140">
                <a:latin typeface="Arial"/>
                <a:cs typeface="Arial"/>
              </a:rPr>
              <a:t>Fewer </a:t>
            </a:r>
            <a:r>
              <a:rPr sz="2400" spc="-40">
                <a:latin typeface="Arial"/>
                <a:cs typeface="Arial"/>
              </a:rPr>
              <a:t>trials </a:t>
            </a:r>
            <a:r>
              <a:rPr sz="2400" spc="-30">
                <a:latin typeface="Arial"/>
                <a:cs typeface="Arial"/>
              </a:rPr>
              <a:t>in </a:t>
            </a:r>
            <a:r>
              <a:rPr sz="2400" spc="-110">
                <a:latin typeface="Arial"/>
                <a:cs typeface="Arial"/>
              </a:rPr>
              <a:t>deep </a:t>
            </a:r>
            <a:r>
              <a:rPr sz="2400" spc="-60">
                <a:latin typeface="Arial"/>
                <a:cs typeface="Arial"/>
              </a:rPr>
              <a:t>reinforcement</a:t>
            </a:r>
            <a:r>
              <a:rPr sz="2400" spc="-380">
                <a:latin typeface="Arial"/>
                <a:cs typeface="Arial"/>
              </a:rPr>
              <a:t> </a:t>
            </a:r>
            <a:r>
              <a:rPr sz="2400" spc="-80">
                <a:latin typeface="Arial"/>
                <a:cs typeface="Arial"/>
              </a:rPr>
              <a:t>learning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414020" algn="l"/>
              </a:tabLst>
            </a:pPr>
            <a:r>
              <a:rPr sz="2400" spc="-114">
                <a:latin typeface="Arial"/>
                <a:cs typeface="Arial"/>
              </a:rPr>
              <a:t>Downsampled </a:t>
            </a:r>
            <a:r>
              <a:rPr sz="2400" spc="-150">
                <a:latin typeface="Arial"/>
                <a:cs typeface="Arial"/>
              </a:rPr>
              <a:t>images </a:t>
            </a:r>
            <a:r>
              <a:rPr sz="2400" spc="-30">
                <a:latin typeface="Arial"/>
                <a:cs typeface="Arial"/>
              </a:rPr>
              <a:t>in </a:t>
            </a:r>
            <a:r>
              <a:rPr sz="2400" spc="-55">
                <a:latin typeface="Arial"/>
                <a:cs typeface="Arial"/>
              </a:rPr>
              <a:t>object</a:t>
            </a:r>
            <a:r>
              <a:rPr sz="2400" spc="-250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recognition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  <a:buFont typeface="Arial"/>
              <a:buChar char="–"/>
            </a:pPr>
            <a:endParaRPr sz="3500">
              <a:latin typeface="Times New Roman"/>
              <a:cs typeface="Times New Roman"/>
            </a:endParaRPr>
          </a:p>
          <a:p>
            <a:pPr marL="413384" indent="-286385">
              <a:lnSpc>
                <a:spcPct val="100000"/>
              </a:lnSpc>
              <a:buChar char="–"/>
              <a:tabLst>
                <a:tab pos="414020" algn="l"/>
              </a:tabLst>
            </a:pPr>
            <a:r>
              <a:rPr sz="2400" spc="-135">
                <a:latin typeface="Arial"/>
                <a:cs typeface="Arial"/>
              </a:rPr>
              <a:t>Also </a:t>
            </a:r>
            <a:r>
              <a:rPr sz="2400" spc="-90">
                <a:latin typeface="Arial"/>
                <a:cs typeface="Arial"/>
              </a:rPr>
              <a:t>applicable </a:t>
            </a:r>
            <a:r>
              <a:rPr sz="2400" spc="-30">
                <a:latin typeface="Arial"/>
                <a:cs typeface="Arial"/>
              </a:rPr>
              <a:t>in different </a:t>
            </a:r>
            <a:r>
              <a:rPr sz="2400" spc="-105">
                <a:latin typeface="Arial"/>
                <a:cs typeface="Arial"/>
              </a:rPr>
              <a:t>domains, e.g., </a:t>
            </a:r>
            <a:r>
              <a:rPr sz="2400" spc="-15">
                <a:solidFill>
                  <a:srgbClr val="1E469F"/>
                </a:solidFill>
                <a:latin typeface="Arial"/>
                <a:cs typeface="Arial"/>
              </a:rPr>
              <a:t>fluid</a:t>
            </a:r>
            <a:r>
              <a:rPr sz="2400" spc="-43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75">
                <a:solidFill>
                  <a:srgbClr val="1E469F"/>
                </a:solidFill>
                <a:latin typeface="Arial"/>
                <a:cs typeface="Arial"/>
              </a:rPr>
              <a:t>simulations</a:t>
            </a:r>
            <a:r>
              <a:rPr sz="2400" spc="-75"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812800" marR="5304790">
              <a:lnSpc>
                <a:spcPct val="120100"/>
              </a:lnSpc>
              <a:spcBef>
                <a:spcPts val="25"/>
              </a:spcBef>
            </a:pPr>
            <a:r>
              <a:rPr sz="2000" spc="-210">
                <a:latin typeface="Arial"/>
                <a:cs typeface="Arial"/>
              </a:rPr>
              <a:t>Less </a:t>
            </a:r>
            <a:r>
              <a:rPr sz="2000" spc="-65">
                <a:latin typeface="Arial"/>
                <a:cs typeface="Arial"/>
              </a:rPr>
              <a:t>particles  </a:t>
            </a:r>
            <a:r>
              <a:rPr sz="2000" spc="-75">
                <a:latin typeface="Arial"/>
                <a:cs typeface="Arial"/>
              </a:rPr>
              <a:t>Shorter</a:t>
            </a:r>
            <a:r>
              <a:rPr sz="2000" spc="-130">
                <a:latin typeface="Arial"/>
                <a:cs typeface="Arial"/>
              </a:rPr>
              <a:t> </a:t>
            </a:r>
            <a:r>
              <a:rPr sz="2000" spc="-70">
                <a:latin typeface="Arial"/>
                <a:cs typeface="Arial"/>
              </a:rPr>
              <a:t>simulations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73657" y="5654357"/>
            <a:ext cx="91211" cy="95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44615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5"/>
              <a:t>Multi-Fidelity</a:t>
            </a:r>
            <a:r>
              <a:rPr spc="-135"/>
              <a:t> </a:t>
            </a:r>
            <a:r>
              <a:rPr spc="-90"/>
              <a:t>Optimization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27</a:t>
            </a:fld>
            <a:endParaRPr spc="-6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43973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/>
              <a:t>Multi-fidelity</a:t>
            </a:r>
            <a:r>
              <a:rPr spc="-135"/>
              <a:t> </a:t>
            </a:r>
            <a:r>
              <a:rPr spc="-90"/>
              <a:t>Optimization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6240" y="885063"/>
            <a:ext cx="266700" cy="231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6440" y="726180"/>
            <a:ext cx="5901055" cy="83946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600" b="1" spc="-120">
                <a:solidFill>
                  <a:srgbClr val="1E469F"/>
                </a:solidFill>
                <a:latin typeface="Arial"/>
                <a:cs typeface="Arial"/>
              </a:rPr>
              <a:t>Make </a:t>
            </a:r>
            <a:r>
              <a:rPr sz="2600" b="1" spc="-250">
                <a:solidFill>
                  <a:srgbClr val="1E469F"/>
                </a:solidFill>
                <a:latin typeface="Arial"/>
                <a:cs typeface="Arial"/>
              </a:rPr>
              <a:t>use </a:t>
            </a:r>
            <a:r>
              <a:rPr sz="2600" b="1" spc="-120">
                <a:solidFill>
                  <a:srgbClr val="1E469F"/>
                </a:solidFill>
                <a:latin typeface="Arial"/>
                <a:cs typeface="Arial"/>
              </a:rPr>
              <a:t>of </a:t>
            </a:r>
            <a:r>
              <a:rPr sz="2600" b="1" spc="-215">
                <a:solidFill>
                  <a:srgbClr val="1E469F"/>
                </a:solidFill>
                <a:latin typeface="Arial"/>
                <a:cs typeface="Arial"/>
              </a:rPr>
              <a:t>cheap </a:t>
            </a:r>
            <a:r>
              <a:rPr sz="2600" b="1" spc="-105">
                <a:solidFill>
                  <a:srgbClr val="1E469F"/>
                </a:solidFill>
                <a:latin typeface="Arial"/>
                <a:cs typeface="Arial"/>
              </a:rPr>
              <a:t>low-fidelity</a:t>
            </a:r>
            <a:r>
              <a:rPr sz="2600" b="1" spc="4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600" b="1" spc="-175">
                <a:solidFill>
                  <a:srgbClr val="1E469F"/>
                </a:solidFill>
                <a:latin typeface="Arial"/>
                <a:cs typeface="Arial"/>
              </a:rPr>
              <a:t>evaluations</a:t>
            </a:r>
            <a:endParaRPr sz="2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290"/>
              </a:spcBef>
              <a:tabLst>
                <a:tab pos="413384" algn="l"/>
              </a:tabLst>
            </a:pPr>
            <a:r>
              <a:rPr sz="2200" spc="-5">
                <a:latin typeface="Arial"/>
                <a:cs typeface="Arial"/>
              </a:rPr>
              <a:t>–	</a:t>
            </a:r>
            <a:r>
              <a:rPr sz="2200" spc="-145">
                <a:latin typeface="Arial"/>
                <a:cs typeface="Arial"/>
              </a:rPr>
              <a:t>E.g.: </a:t>
            </a:r>
            <a:r>
              <a:rPr sz="2200" spc="-130">
                <a:latin typeface="Arial"/>
                <a:cs typeface="Arial"/>
              </a:rPr>
              <a:t>subsets </a:t>
            </a:r>
            <a:r>
              <a:rPr sz="2200" spc="-5">
                <a:latin typeface="Arial"/>
                <a:cs typeface="Arial"/>
              </a:rPr>
              <a:t>of </a:t>
            </a:r>
            <a:r>
              <a:rPr sz="2200" spc="-30">
                <a:latin typeface="Arial"/>
                <a:cs typeface="Arial"/>
              </a:rPr>
              <a:t>the </a:t>
            </a:r>
            <a:r>
              <a:rPr sz="2200" spc="-90">
                <a:latin typeface="Arial"/>
                <a:cs typeface="Arial"/>
              </a:rPr>
              <a:t>data </a:t>
            </a:r>
            <a:r>
              <a:rPr sz="2200" spc="-75">
                <a:latin typeface="Arial"/>
                <a:cs typeface="Arial"/>
              </a:rPr>
              <a:t>(here: </a:t>
            </a:r>
            <a:r>
              <a:rPr sz="2200" spc="-215">
                <a:latin typeface="Arial"/>
                <a:cs typeface="Arial"/>
              </a:rPr>
              <a:t>SVM </a:t>
            </a:r>
            <a:r>
              <a:rPr sz="2200" spc="-70">
                <a:latin typeface="Arial"/>
                <a:cs typeface="Arial"/>
              </a:rPr>
              <a:t>on</a:t>
            </a:r>
            <a:r>
              <a:rPr sz="2200" spc="-220">
                <a:latin typeface="Arial"/>
                <a:cs typeface="Arial"/>
              </a:rPr>
              <a:t> </a:t>
            </a:r>
            <a:r>
              <a:rPr sz="2200" spc="-170">
                <a:latin typeface="Arial"/>
                <a:cs typeface="Arial"/>
              </a:rPr>
              <a:t>MNIST)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0199" y="1699386"/>
            <a:ext cx="2175510" cy="19138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30423" y="1612391"/>
            <a:ext cx="2610612" cy="2087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93335" y="1612391"/>
            <a:ext cx="2564891" cy="2051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63868" y="1575816"/>
            <a:ext cx="2564892" cy="2051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474457" y="3496182"/>
            <a:ext cx="538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>
                <a:latin typeface="Arial"/>
                <a:cs typeface="Arial"/>
              </a:rPr>
              <a:t>l</a:t>
            </a:r>
            <a:r>
              <a:rPr sz="1800" spc="-105">
                <a:latin typeface="Arial"/>
                <a:cs typeface="Arial"/>
              </a:rPr>
              <a:t>og</a:t>
            </a:r>
            <a:r>
              <a:rPr sz="1800" spc="-60">
                <a:latin typeface="Arial"/>
                <a:cs typeface="Arial"/>
              </a:rPr>
              <a:t>(</a:t>
            </a:r>
            <a:r>
              <a:rPr sz="1800">
                <a:latin typeface="Symbol"/>
                <a:cs typeface="Symbol"/>
              </a:rPr>
              <a:t></a:t>
            </a:r>
            <a:r>
              <a:rPr sz="1800" spc="-5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4075" y="2313513"/>
            <a:ext cx="254000" cy="5657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14">
                <a:latin typeface="Arial"/>
                <a:cs typeface="Arial"/>
              </a:rPr>
              <a:t>log(C)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50086" y="3536695"/>
            <a:ext cx="538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>
                <a:latin typeface="Arial"/>
                <a:cs typeface="Arial"/>
              </a:rPr>
              <a:t>l</a:t>
            </a:r>
            <a:r>
              <a:rPr sz="1800" spc="-95">
                <a:latin typeface="Arial"/>
                <a:cs typeface="Arial"/>
              </a:rPr>
              <a:t>og(</a:t>
            </a:r>
            <a:r>
              <a:rPr sz="1800">
                <a:latin typeface="Symbol"/>
                <a:cs typeface="Symbol"/>
              </a:rPr>
              <a:t></a:t>
            </a:r>
            <a:r>
              <a:rPr sz="1800" spc="-5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13582" y="3540632"/>
            <a:ext cx="538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>
                <a:latin typeface="Arial"/>
                <a:cs typeface="Arial"/>
              </a:rPr>
              <a:t>l</a:t>
            </a:r>
            <a:r>
              <a:rPr sz="1800" spc="-95">
                <a:latin typeface="Arial"/>
                <a:cs typeface="Arial"/>
              </a:rPr>
              <a:t>og(</a:t>
            </a:r>
            <a:r>
              <a:rPr sz="1800">
                <a:latin typeface="Symbol"/>
                <a:cs typeface="Symbol"/>
              </a:rPr>
              <a:t></a:t>
            </a:r>
            <a:r>
              <a:rPr sz="1800" spc="-5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85942" y="3505022"/>
            <a:ext cx="5391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latin typeface="Arial"/>
                <a:cs typeface="Arial"/>
              </a:rPr>
              <a:t>l</a:t>
            </a:r>
            <a:r>
              <a:rPr sz="1800" spc="-95">
                <a:latin typeface="Arial"/>
                <a:cs typeface="Arial"/>
              </a:rPr>
              <a:t>og(</a:t>
            </a:r>
            <a:r>
              <a:rPr sz="1800" spc="5">
                <a:latin typeface="Symbol"/>
                <a:cs typeface="Symbol"/>
              </a:rPr>
              <a:t></a:t>
            </a:r>
            <a:r>
              <a:rPr sz="1800" spc="-5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74535" y="2351532"/>
            <a:ext cx="276225" cy="548640"/>
          </a:xfrm>
          <a:custGeom>
            <a:avLst/>
            <a:gdLst/>
            <a:ahLst/>
            <a:cxnLst/>
            <a:rect l="l" t="t" r="r" b="b"/>
            <a:pathLst>
              <a:path w="276225" h="548639">
                <a:moveTo>
                  <a:pt x="0" y="548639"/>
                </a:moveTo>
                <a:lnTo>
                  <a:pt x="275844" y="548639"/>
                </a:lnTo>
                <a:lnTo>
                  <a:pt x="275844" y="0"/>
                </a:lnTo>
                <a:lnTo>
                  <a:pt x="0" y="0"/>
                </a:lnTo>
                <a:lnTo>
                  <a:pt x="0" y="5486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604000" y="2347930"/>
            <a:ext cx="254000" cy="5657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14">
                <a:latin typeface="Arial"/>
                <a:cs typeface="Arial"/>
              </a:rPr>
              <a:t>log(C)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593335" y="2331720"/>
            <a:ext cx="276225" cy="548640"/>
          </a:xfrm>
          <a:custGeom>
            <a:avLst/>
            <a:gdLst/>
            <a:ahLst/>
            <a:cxnLst/>
            <a:rect l="l" t="t" r="r" b="b"/>
            <a:pathLst>
              <a:path w="276225" h="548639">
                <a:moveTo>
                  <a:pt x="0" y="548639"/>
                </a:moveTo>
                <a:lnTo>
                  <a:pt x="275843" y="548639"/>
                </a:lnTo>
                <a:lnTo>
                  <a:pt x="275843" y="0"/>
                </a:lnTo>
                <a:lnTo>
                  <a:pt x="0" y="0"/>
                </a:lnTo>
                <a:lnTo>
                  <a:pt x="0" y="5486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622800" y="2326740"/>
            <a:ext cx="254000" cy="5670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>
                <a:latin typeface="Arial"/>
                <a:cs typeface="Arial"/>
              </a:rPr>
              <a:t>lo</a:t>
            </a:r>
            <a:r>
              <a:rPr sz="1800" spc="5">
                <a:latin typeface="Arial"/>
                <a:cs typeface="Arial"/>
              </a:rPr>
              <a:t>g</a:t>
            </a:r>
            <a:r>
              <a:rPr sz="1800" spc="-5">
                <a:latin typeface="Arial"/>
                <a:cs typeface="Arial"/>
              </a:rPr>
              <a:t>(C)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06294" y="2326740"/>
            <a:ext cx="254000" cy="5670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>
                <a:latin typeface="Arial"/>
                <a:cs typeface="Arial"/>
              </a:rPr>
              <a:t>lo</a:t>
            </a:r>
            <a:r>
              <a:rPr sz="1800" spc="5">
                <a:latin typeface="Arial"/>
                <a:cs typeface="Arial"/>
              </a:rPr>
              <a:t>g</a:t>
            </a:r>
            <a:r>
              <a:rPr sz="1800" spc="-5">
                <a:latin typeface="Arial"/>
                <a:cs typeface="Arial"/>
              </a:rPr>
              <a:t>(C)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82510" y="3839590"/>
            <a:ext cx="7757795" cy="160020"/>
          </a:xfrm>
          <a:custGeom>
            <a:avLst/>
            <a:gdLst/>
            <a:ahLst/>
            <a:cxnLst/>
            <a:rect l="l" t="t" r="r" b="b"/>
            <a:pathLst>
              <a:path w="7757795" h="160020">
                <a:moveTo>
                  <a:pt x="7726167" y="63880"/>
                </a:moveTo>
                <a:lnTo>
                  <a:pt x="7613459" y="63880"/>
                </a:lnTo>
                <a:lnTo>
                  <a:pt x="7613459" y="95884"/>
                </a:lnTo>
                <a:lnTo>
                  <a:pt x="7597457" y="95946"/>
                </a:lnTo>
                <a:lnTo>
                  <a:pt x="7597711" y="160019"/>
                </a:lnTo>
                <a:lnTo>
                  <a:pt x="7757477" y="79374"/>
                </a:lnTo>
                <a:lnTo>
                  <a:pt x="7726167" y="63880"/>
                </a:lnTo>
                <a:close/>
              </a:path>
              <a:path w="7757795" h="160020">
                <a:moveTo>
                  <a:pt x="7597330" y="63943"/>
                </a:moveTo>
                <a:lnTo>
                  <a:pt x="0" y="93344"/>
                </a:lnTo>
                <a:lnTo>
                  <a:pt x="126" y="125348"/>
                </a:lnTo>
                <a:lnTo>
                  <a:pt x="7597457" y="95946"/>
                </a:lnTo>
                <a:lnTo>
                  <a:pt x="7597330" y="63943"/>
                </a:lnTo>
                <a:close/>
              </a:path>
              <a:path w="7757795" h="160020">
                <a:moveTo>
                  <a:pt x="7613459" y="63880"/>
                </a:moveTo>
                <a:lnTo>
                  <a:pt x="7597330" y="63943"/>
                </a:lnTo>
                <a:lnTo>
                  <a:pt x="7597457" y="95946"/>
                </a:lnTo>
                <a:lnTo>
                  <a:pt x="7613459" y="95884"/>
                </a:lnTo>
                <a:lnTo>
                  <a:pt x="7613459" y="63880"/>
                </a:lnTo>
                <a:close/>
              </a:path>
              <a:path w="7757795" h="160020">
                <a:moveTo>
                  <a:pt x="7597076" y="0"/>
                </a:moveTo>
                <a:lnTo>
                  <a:pt x="7597330" y="63943"/>
                </a:lnTo>
                <a:lnTo>
                  <a:pt x="7726167" y="63880"/>
                </a:lnTo>
                <a:lnTo>
                  <a:pt x="7597076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840739" y="3989578"/>
            <a:ext cx="6362700" cy="1938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12695">
              <a:lnSpc>
                <a:spcPct val="100000"/>
              </a:lnSpc>
              <a:spcBef>
                <a:spcPts val="100"/>
              </a:spcBef>
            </a:pPr>
            <a:r>
              <a:rPr sz="1800" spc="-180">
                <a:solidFill>
                  <a:srgbClr val="4F81BC"/>
                </a:solidFill>
                <a:latin typeface="Arial"/>
                <a:cs typeface="Arial"/>
              </a:rPr>
              <a:t>Size </a:t>
            </a:r>
            <a:r>
              <a:rPr sz="1800" spc="-5">
                <a:solidFill>
                  <a:srgbClr val="4F81BC"/>
                </a:solidFill>
                <a:latin typeface="Arial"/>
                <a:cs typeface="Arial"/>
              </a:rPr>
              <a:t>of </a:t>
            </a:r>
            <a:r>
              <a:rPr sz="1800" spc="-90">
                <a:solidFill>
                  <a:srgbClr val="4F81BC"/>
                </a:solidFill>
                <a:latin typeface="Arial"/>
                <a:cs typeface="Arial"/>
              </a:rPr>
              <a:t>subset </a:t>
            </a:r>
            <a:r>
              <a:rPr sz="1800" spc="-25">
                <a:solidFill>
                  <a:srgbClr val="4F81BC"/>
                </a:solidFill>
                <a:latin typeface="Arial"/>
                <a:cs typeface="Arial"/>
              </a:rPr>
              <a:t>(of</a:t>
            </a:r>
            <a:r>
              <a:rPr sz="1800" spc="-10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spc="-140">
                <a:solidFill>
                  <a:srgbClr val="4F81BC"/>
                </a:solidFill>
                <a:latin typeface="Arial"/>
                <a:cs typeface="Arial"/>
              </a:rPr>
              <a:t>MNIST)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035"/>
              </a:spcBef>
              <a:buChar char="–"/>
              <a:tabLst>
                <a:tab pos="299720" algn="l"/>
              </a:tabLst>
            </a:pPr>
            <a:r>
              <a:rPr sz="2400" spc="-95">
                <a:latin typeface="Arial"/>
                <a:cs typeface="Arial"/>
              </a:rPr>
              <a:t>Many </a:t>
            </a:r>
            <a:r>
              <a:rPr sz="2400" spc="-130">
                <a:latin typeface="Arial"/>
                <a:cs typeface="Arial"/>
              </a:rPr>
              <a:t>cheap </a:t>
            </a:r>
            <a:r>
              <a:rPr sz="2400" spc="-95">
                <a:latin typeface="Arial"/>
                <a:cs typeface="Arial"/>
              </a:rPr>
              <a:t>evaluations </a:t>
            </a:r>
            <a:r>
              <a:rPr sz="2400" spc="-75">
                <a:latin typeface="Arial"/>
                <a:cs typeface="Arial"/>
              </a:rPr>
              <a:t>on </a:t>
            </a:r>
            <a:r>
              <a:rPr sz="2400" spc="-105">
                <a:latin typeface="Arial"/>
                <a:cs typeface="Arial"/>
              </a:rPr>
              <a:t>small</a:t>
            </a:r>
            <a:r>
              <a:rPr sz="2400" spc="-300">
                <a:latin typeface="Arial"/>
                <a:cs typeface="Arial"/>
              </a:rPr>
              <a:t> </a:t>
            </a:r>
            <a:r>
              <a:rPr sz="2400" spc="-140">
                <a:latin typeface="Arial"/>
                <a:cs typeface="Arial"/>
              </a:rPr>
              <a:t>subsets</a:t>
            </a:r>
            <a:endParaRPr sz="2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299720" algn="l"/>
              </a:tabLst>
            </a:pPr>
            <a:r>
              <a:rPr sz="2400" spc="-190">
                <a:latin typeface="Arial"/>
                <a:cs typeface="Arial"/>
              </a:rPr>
              <a:t>Few </a:t>
            </a:r>
            <a:r>
              <a:rPr sz="2400" spc="-135">
                <a:latin typeface="Arial"/>
                <a:cs typeface="Arial"/>
              </a:rPr>
              <a:t>expensive </a:t>
            </a:r>
            <a:r>
              <a:rPr sz="2400" spc="-95">
                <a:latin typeface="Arial"/>
                <a:cs typeface="Arial"/>
              </a:rPr>
              <a:t>evaluations </a:t>
            </a:r>
            <a:r>
              <a:rPr sz="2400" spc="-80">
                <a:latin typeface="Arial"/>
                <a:cs typeface="Arial"/>
              </a:rPr>
              <a:t>on </a:t>
            </a:r>
            <a:r>
              <a:rPr sz="2400" spc="-30">
                <a:latin typeface="Arial"/>
                <a:cs typeface="Arial"/>
              </a:rPr>
              <a:t>the </a:t>
            </a:r>
            <a:r>
              <a:rPr sz="2400">
                <a:latin typeface="Arial"/>
                <a:cs typeface="Arial"/>
              </a:rPr>
              <a:t>full</a:t>
            </a:r>
            <a:r>
              <a:rPr sz="2400" spc="-240">
                <a:latin typeface="Arial"/>
                <a:cs typeface="Arial"/>
              </a:rPr>
              <a:t> </a:t>
            </a:r>
            <a:r>
              <a:rPr sz="2400" spc="-95">
                <a:latin typeface="Arial"/>
                <a:cs typeface="Arial"/>
              </a:rPr>
              <a:t>data</a:t>
            </a:r>
            <a:endParaRPr sz="2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575"/>
              </a:spcBef>
              <a:buFont typeface="Arial"/>
              <a:buChar char="–"/>
              <a:tabLst>
                <a:tab pos="299720" algn="l"/>
              </a:tabLst>
            </a:pPr>
            <a:r>
              <a:rPr sz="2400" b="1" spc="-175">
                <a:solidFill>
                  <a:srgbClr val="1E469F"/>
                </a:solidFill>
                <a:latin typeface="Arial"/>
                <a:cs typeface="Arial"/>
              </a:rPr>
              <a:t>Up </a:t>
            </a:r>
            <a:r>
              <a:rPr sz="2400" b="1" spc="-90">
                <a:solidFill>
                  <a:srgbClr val="1E469F"/>
                </a:solidFill>
                <a:latin typeface="Arial"/>
                <a:cs typeface="Arial"/>
              </a:rPr>
              <a:t>to </a:t>
            </a:r>
            <a:r>
              <a:rPr sz="2400" b="1" spc="-150">
                <a:solidFill>
                  <a:srgbClr val="1E469F"/>
                </a:solidFill>
                <a:latin typeface="Arial"/>
                <a:cs typeface="Arial"/>
              </a:rPr>
              <a:t>1000x </a:t>
            </a:r>
            <a:r>
              <a:rPr sz="2400" b="1" spc="-220">
                <a:solidFill>
                  <a:srgbClr val="1E469F"/>
                </a:solidFill>
                <a:latin typeface="Arial"/>
                <a:cs typeface="Arial"/>
              </a:rPr>
              <a:t>speedups</a:t>
            </a:r>
            <a:r>
              <a:rPr sz="2400" b="1" spc="-220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[Klein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et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al, </a:t>
            </a:r>
            <a:r>
              <a:rPr sz="2400" u="heavy" spc="-36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AISTATS</a:t>
            </a:r>
            <a:r>
              <a:rPr sz="2400" u="heavy" spc="-23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8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2017]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28</a:t>
            </a:fld>
            <a:endParaRPr spc="-6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43999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/>
              <a:t>Multi-fidelity</a:t>
            </a:r>
            <a:r>
              <a:rPr spc="-120"/>
              <a:t> </a:t>
            </a:r>
            <a:r>
              <a:rPr spc="-90"/>
              <a:t>Optimization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0199" y="1699386"/>
            <a:ext cx="2175510" cy="1913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30423" y="1612391"/>
            <a:ext cx="2610612" cy="2087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93335" y="1612391"/>
            <a:ext cx="2564891" cy="2051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63868" y="1575816"/>
            <a:ext cx="2564892" cy="20513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4075" y="2313513"/>
            <a:ext cx="254000" cy="5657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14">
                <a:latin typeface="Arial"/>
                <a:cs typeface="Arial"/>
              </a:rPr>
              <a:t>log(C)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50086" y="3536695"/>
            <a:ext cx="5384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>
                <a:latin typeface="Arial"/>
                <a:cs typeface="Arial"/>
              </a:rPr>
              <a:t>l</a:t>
            </a:r>
            <a:r>
              <a:rPr sz="1800" spc="-95">
                <a:latin typeface="Arial"/>
                <a:cs typeface="Arial"/>
              </a:rPr>
              <a:t>og(</a:t>
            </a:r>
            <a:r>
              <a:rPr sz="1800">
                <a:latin typeface="Symbol"/>
                <a:cs typeface="Symbol"/>
              </a:rPr>
              <a:t></a:t>
            </a:r>
            <a:r>
              <a:rPr sz="1800" spc="-5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85942" y="3505022"/>
            <a:ext cx="26269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00580" algn="l"/>
              </a:tabLst>
            </a:pPr>
            <a:r>
              <a:rPr sz="1800">
                <a:latin typeface="Arial"/>
                <a:cs typeface="Arial"/>
              </a:rPr>
              <a:t>l</a:t>
            </a:r>
            <a:r>
              <a:rPr sz="1800" spc="-95">
                <a:latin typeface="Arial"/>
                <a:cs typeface="Arial"/>
              </a:rPr>
              <a:t>og(</a:t>
            </a:r>
            <a:r>
              <a:rPr sz="1800" spc="5">
                <a:latin typeface="Symbol"/>
                <a:cs typeface="Symbol"/>
              </a:rPr>
              <a:t></a:t>
            </a:r>
            <a:r>
              <a:rPr sz="1800" spc="-55">
                <a:latin typeface="Arial"/>
                <a:cs typeface="Arial"/>
              </a:rPr>
              <a:t>)</a:t>
            </a:r>
            <a:r>
              <a:rPr sz="1800">
                <a:latin typeface="Arial"/>
                <a:cs typeface="Arial"/>
              </a:rPr>
              <a:t>	</a:t>
            </a:r>
            <a:r>
              <a:rPr sz="2700" spc="7" baseline="1543">
                <a:latin typeface="Arial"/>
                <a:cs typeface="Arial"/>
              </a:rPr>
              <a:t>l</a:t>
            </a:r>
            <a:r>
              <a:rPr sz="2700" spc="-157" baseline="1543">
                <a:latin typeface="Arial"/>
                <a:cs typeface="Arial"/>
              </a:rPr>
              <a:t>og</a:t>
            </a:r>
            <a:r>
              <a:rPr sz="2700" spc="-89" baseline="1543">
                <a:latin typeface="Arial"/>
                <a:cs typeface="Arial"/>
              </a:rPr>
              <a:t>(</a:t>
            </a:r>
            <a:r>
              <a:rPr sz="2700" baseline="1543">
                <a:latin typeface="Symbol"/>
                <a:cs typeface="Symbol"/>
              </a:rPr>
              <a:t></a:t>
            </a:r>
            <a:r>
              <a:rPr sz="2700" spc="-82" baseline="1543">
                <a:latin typeface="Arial"/>
                <a:cs typeface="Arial"/>
              </a:rPr>
              <a:t>)</a:t>
            </a:r>
            <a:endParaRPr sz="2700" baseline="1543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574535" y="2351532"/>
            <a:ext cx="276225" cy="548640"/>
          </a:xfrm>
          <a:custGeom>
            <a:avLst/>
            <a:gdLst/>
            <a:ahLst/>
            <a:cxnLst/>
            <a:rect l="l" t="t" r="r" b="b"/>
            <a:pathLst>
              <a:path w="276225" h="548639">
                <a:moveTo>
                  <a:pt x="0" y="548639"/>
                </a:moveTo>
                <a:lnTo>
                  <a:pt x="275844" y="548639"/>
                </a:lnTo>
                <a:lnTo>
                  <a:pt x="275844" y="0"/>
                </a:lnTo>
                <a:lnTo>
                  <a:pt x="0" y="0"/>
                </a:lnTo>
                <a:lnTo>
                  <a:pt x="0" y="5486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604000" y="2347930"/>
            <a:ext cx="254000" cy="56578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114">
                <a:latin typeface="Arial"/>
                <a:cs typeface="Arial"/>
              </a:rPr>
              <a:t>log(C)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593335" y="2331720"/>
            <a:ext cx="276225" cy="548640"/>
          </a:xfrm>
          <a:custGeom>
            <a:avLst/>
            <a:gdLst/>
            <a:ahLst/>
            <a:cxnLst/>
            <a:rect l="l" t="t" r="r" b="b"/>
            <a:pathLst>
              <a:path w="276225" h="548639">
                <a:moveTo>
                  <a:pt x="0" y="548639"/>
                </a:moveTo>
                <a:lnTo>
                  <a:pt x="275843" y="548639"/>
                </a:lnTo>
                <a:lnTo>
                  <a:pt x="275843" y="0"/>
                </a:lnTo>
                <a:lnTo>
                  <a:pt x="0" y="0"/>
                </a:lnTo>
                <a:lnTo>
                  <a:pt x="0" y="5486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622800" y="2326740"/>
            <a:ext cx="254000" cy="5670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>
                <a:latin typeface="Arial"/>
                <a:cs typeface="Arial"/>
              </a:rPr>
              <a:t>lo</a:t>
            </a:r>
            <a:r>
              <a:rPr sz="1800" spc="5">
                <a:latin typeface="Arial"/>
                <a:cs typeface="Arial"/>
              </a:rPr>
              <a:t>g</a:t>
            </a:r>
            <a:r>
              <a:rPr sz="1800" spc="-5">
                <a:latin typeface="Arial"/>
                <a:cs typeface="Arial"/>
              </a:rPr>
              <a:t>(C)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06294" y="2326740"/>
            <a:ext cx="254000" cy="56705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5">
                <a:latin typeface="Arial"/>
                <a:cs typeface="Arial"/>
              </a:rPr>
              <a:t>lo</a:t>
            </a:r>
            <a:r>
              <a:rPr sz="1800" spc="5">
                <a:latin typeface="Arial"/>
                <a:cs typeface="Arial"/>
              </a:rPr>
              <a:t>g</a:t>
            </a:r>
            <a:r>
              <a:rPr sz="1800" spc="-5">
                <a:latin typeface="Arial"/>
                <a:cs typeface="Arial"/>
              </a:rPr>
              <a:t>(C)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01672" y="2485390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93444" y="1744421"/>
            <a:ext cx="499745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25"/>
              </a:lnSpc>
              <a:spcBef>
                <a:spcPts val="100"/>
              </a:spcBef>
              <a:tabLst>
                <a:tab pos="306070" algn="l"/>
              </a:tabLst>
            </a:pPr>
            <a:r>
              <a:rPr sz="2700" baseline="-13888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r>
              <a:rPr sz="2700" baseline="-13888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  <a:p>
            <a:pPr marL="135255">
              <a:lnSpc>
                <a:spcPts val="2025"/>
              </a:lnSpc>
            </a:pPr>
            <a:r>
              <a:rPr sz="2700" spc="-569" baseline="-6172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r>
              <a:rPr sz="2700" spc="-569" baseline="-2932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r>
              <a:rPr sz="2700" spc="-494" baseline="-293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04112" y="2310841"/>
            <a:ext cx="3797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r>
              <a:rPr sz="1800" spc="2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700" baseline="-4629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2700" baseline="-4629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35632" y="1812163"/>
            <a:ext cx="183515" cy="61404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  <a:p>
            <a:pPr marL="45085">
              <a:lnSpc>
                <a:spcPct val="100000"/>
              </a:lnSpc>
              <a:spcBef>
                <a:spcPts val="155"/>
              </a:spcBef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45844" y="2724353"/>
            <a:ext cx="151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95042" y="1766696"/>
            <a:ext cx="227329" cy="561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900">
              <a:lnSpc>
                <a:spcPts val="2110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  <a:p>
            <a:pPr marL="12700">
              <a:lnSpc>
                <a:spcPts val="2110"/>
              </a:lnSpc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45232" y="3051428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53310" y="2825369"/>
            <a:ext cx="249554" cy="678180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  <a:p>
            <a:pPr marL="110489">
              <a:lnSpc>
                <a:spcPct val="100000"/>
              </a:lnSpc>
              <a:spcBef>
                <a:spcPts val="409"/>
              </a:spcBef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48511" y="2289124"/>
            <a:ext cx="52133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2905" algn="l"/>
              </a:tabLst>
            </a:pPr>
            <a:r>
              <a:rPr sz="2700" baseline="-10802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r>
              <a:rPr sz="2700" baseline="-10802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332482" y="1864309"/>
            <a:ext cx="194945" cy="550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065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  <a:p>
            <a:pPr marL="55880">
              <a:lnSpc>
                <a:spcPts val="2065"/>
              </a:lnSpc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45844" y="2888107"/>
            <a:ext cx="564515" cy="463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4769" algn="ctr">
              <a:lnSpc>
                <a:spcPts val="1725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  <a:p>
            <a:pPr algn="ctr">
              <a:lnSpc>
                <a:spcPts val="1725"/>
              </a:lnSpc>
              <a:tabLst>
                <a:tab pos="413384" algn="l"/>
              </a:tabLst>
            </a:pPr>
            <a:r>
              <a:rPr sz="2700" baseline="-18518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r>
              <a:rPr sz="2700" baseline="-18518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39672" y="2561285"/>
            <a:ext cx="8477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23875" algn="l"/>
              </a:tabLst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r>
              <a:rPr sz="1800" spc="2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700" baseline="-21604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r>
              <a:rPr sz="2700" baseline="-21604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r>
              <a:rPr sz="1800" spc="-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700" baseline="-55555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2700" baseline="-55555">
              <a:latin typeface="Symbol"/>
              <a:cs typeface="Symbo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029204" y="2104135"/>
            <a:ext cx="379730" cy="507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3975" algn="ctr">
              <a:lnSpc>
                <a:spcPts val="1895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  <a:p>
            <a:pPr algn="ctr">
              <a:lnSpc>
                <a:spcPts val="1895"/>
              </a:lnSpc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r>
              <a:rPr sz="1800" spc="27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700" baseline="-4629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2700" baseline="-4629">
              <a:latin typeface="Symbol"/>
              <a:cs typeface="Symbo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170682" y="2724353"/>
            <a:ext cx="15113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170682" y="2888107"/>
            <a:ext cx="881380" cy="952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3204" algn="ctr">
              <a:lnSpc>
                <a:spcPts val="1725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  <a:p>
            <a:pPr marR="308610" algn="ctr">
              <a:lnSpc>
                <a:spcPts val="1725"/>
              </a:lnSpc>
              <a:tabLst>
                <a:tab pos="413384" algn="l"/>
              </a:tabLst>
            </a:pPr>
            <a:r>
              <a:rPr sz="2700" baseline="-18518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r>
              <a:rPr sz="2700" baseline="-18518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  <a:p>
            <a:pPr marL="355600">
              <a:lnSpc>
                <a:spcPct val="100000"/>
              </a:lnSpc>
              <a:spcBef>
                <a:spcPts val="1689"/>
              </a:spcBef>
            </a:pPr>
            <a:r>
              <a:rPr sz="1800" spc="5">
                <a:latin typeface="Arial"/>
                <a:cs typeface="Arial"/>
              </a:rPr>
              <a:t>l</a:t>
            </a:r>
            <a:r>
              <a:rPr sz="1800" spc="-95">
                <a:latin typeface="Arial"/>
                <a:cs typeface="Arial"/>
              </a:rPr>
              <a:t>og(</a:t>
            </a:r>
            <a:r>
              <a:rPr sz="1800">
                <a:latin typeface="Symbol"/>
                <a:cs typeface="Symbol"/>
              </a:rPr>
              <a:t></a:t>
            </a:r>
            <a:r>
              <a:rPr sz="1800" spc="-55">
                <a:latin typeface="Arial"/>
                <a:cs typeface="Arial"/>
              </a:rPr>
              <a:t>)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464814" y="2332431"/>
            <a:ext cx="260350" cy="528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1285">
              <a:lnSpc>
                <a:spcPts val="1980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  <a:p>
            <a:pPr marL="12700">
              <a:lnSpc>
                <a:spcPts val="1980"/>
              </a:lnSpc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130546" y="2703067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70067" y="2487422"/>
            <a:ext cx="205104" cy="67881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66675">
              <a:lnSpc>
                <a:spcPct val="100000"/>
              </a:lnSpc>
              <a:spcBef>
                <a:spcPts val="509"/>
              </a:spcBef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285990" y="2855467"/>
            <a:ext cx="151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>
                <a:solidFill>
                  <a:srgbClr val="FFFFFF"/>
                </a:solidFill>
                <a:latin typeface="Symbol"/>
                <a:cs typeface="Symbol"/>
              </a:rPr>
              <a:t>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782510" y="3839590"/>
            <a:ext cx="7757795" cy="160020"/>
          </a:xfrm>
          <a:custGeom>
            <a:avLst/>
            <a:gdLst/>
            <a:ahLst/>
            <a:cxnLst/>
            <a:rect l="l" t="t" r="r" b="b"/>
            <a:pathLst>
              <a:path w="7757795" h="160020">
                <a:moveTo>
                  <a:pt x="7726167" y="63880"/>
                </a:moveTo>
                <a:lnTo>
                  <a:pt x="7613459" y="63880"/>
                </a:lnTo>
                <a:lnTo>
                  <a:pt x="7613459" y="95884"/>
                </a:lnTo>
                <a:lnTo>
                  <a:pt x="7597457" y="95946"/>
                </a:lnTo>
                <a:lnTo>
                  <a:pt x="7597711" y="160019"/>
                </a:lnTo>
                <a:lnTo>
                  <a:pt x="7757477" y="79374"/>
                </a:lnTo>
                <a:lnTo>
                  <a:pt x="7726167" y="63880"/>
                </a:lnTo>
                <a:close/>
              </a:path>
              <a:path w="7757795" h="160020">
                <a:moveTo>
                  <a:pt x="7597330" y="63943"/>
                </a:moveTo>
                <a:lnTo>
                  <a:pt x="0" y="93344"/>
                </a:lnTo>
                <a:lnTo>
                  <a:pt x="126" y="125348"/>
                </a:lnTo>
                <a:lnTo>
                  <a:pt x="7597457" y="95946"/>
                </a:lnTo>
                <a:lnTo>
                  <a:pt x="7597330" y="63943"/>
                </a:lnTo>
                <a:close/>
              </a:path>
              <a:path w="7757795" h="160020">
                <a:moveTo>
                  <a:pt x="7613459" y="63880"/>
                </a:moveTo>
                <a:lnTo>
                  <a:pt x="7597330" y="63943"/>
                </a:lnTo>
                <a:lnTo>
                  <a:pt x="7597457" y="95946"/>
                </a:lnTo>
                <a:lnTo>
                  <a:pt x="7613459" y="95884"/>
                </a:lnTo>
                <a:lnTo>
                  <a:pt x="7613459" y="63880"/>
                </a:lnTo>
                <a:close/>
              </a:path>
              <a:path w="7757795" h="160020">
                <a:moveTo>
                  <a:pt x="7597076" y="0"/>
                </a:moveTo>
                <a:lnTo>
                  <a:pt x="7597330" y="63943"/>
                </a:lnTo>
                <a:lnTo>
                  <a:pt x="7726167" y="63880"/>
                </a:lnTo>
                <a:lnTo>
                  <a:pt x="7597076" y="0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96240" y="885063"/>
            <a:ext cx="266700" cy="231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26440" y="726180"/>
            <a:ext cx="5901055" cy="83946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600" b="1" spc="-120">
                <a:solidFill>
                  <a:srgbClr val="1E469F"/>
                </a:solidFill>
                <a:latin typeface="Arial"/>
                <a:cs typeface="Arial"/>
              </a:rPr>
              <a:t>Make </a:t>
            </a:r>
            <a:r>
              <a:rPr sz="2600" b="1" spc="-250">
                <a:solidFill>
                  <a:srgbClr val="1E469F"/>
                </a:solidFill>
                <a:latin typeface="Arial"/>
                <a:cs typeface="Arial"/>
              </a:rPr>
              <a:t>use </a:t>
            </a:r>
            <a:r>
              <a:rPr sz="2600" b="1" spc="-120">
                <a:solidFill>
                  <a:srgbClr val="1E469F"/>
                </a:solidFill>
                <a:latin typeface="Arial"/>
                <a:cs typeface="Arial"/>
              </a:rPr>
              <a:t>of </a:t>
            </a:r>
            <a:r>
              <a:rPr sz="2600" b="1" spc="-215">
                <a:solidFill>
                  <a:srgbClr val="1E469F"/>
                </a:solidFill>
                <a:latin typeface="Arial"/>
                <a:cs typeface="Arial"/>
              </a:rPr>
              <a:t>cheap </a:t>
            </a:r>
            <a:r>
              <a:rPr sz="2600" b="1" spc="-105">
                <a:solidFill>
                  <a:srgbClr val="1E469F"/>
                </a:solidFill>
                <a:latin typeface="Arial"/>
                <a:cs typeface="Arial"/>
              </a:rPr>
              <a:t>low-fidelity</a:t>
            </a:r>
            <a:r>
              <a:rPr sz="2600" b="1" spc="4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600" b="1" spc="-175">
                <a:solidFill>
                  <a:srgbClr val="1E469F"/>
                </a:solidFill>
                <a:latin typeface="Arial"/>
                <a:cs typeface="Arial"/>
              </a:rPr>
              <a:t>evaluations</a:t>
            </a:r>
            <a:endParaRPr sz="2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290"/>
              </a:spcBef>
              <a:tabLst>
                <a:tab pos="413384" algn="l"/>
              </a:tabLst>
            </a:pPr>
            <a:r>
              <a:rPr sz="2200" spc="-5">
                <a:latin typeface="Arial"/>
                <a:cs typeface="Arial"/>
              </a:rPr>
              <a:t>–	</a:t>
            </a:r>
            <a:r>
              <a:rPr sz="2200" spc="-145">
                <a:latin typeface="Arial"/>
                <a:cs typeface="Arial"/>
              </a:rPr>
              <a:t>E.g.: </a:t>
            </a:r>
            <a:r>
              <a:rPr sz="2200" spc="-130">
                <a:latin typeface="Arial"/>
                <a:cs typeface="Arial"/>
              </a:rPr>
              <a:t>subsets </a:t>
            </a:r>
            <a:r>
              <a:rPr sz="2200" spc="-5">
                <a:latin typeface="Arial"/>
                <a:cs typeface="Arial"/>
              </a:rPr>
              <a:t>of </a:t>
            </a:r>
            <a:r>
              <a:rPr sz="2200" spc="-30">
                <a:latin typeface="Arial"/>
                <a:cs typeface="Arial"/>
              </a:rPr>
              <a:t>the </a:t>
            </a:r>
            <a:r>
              <a:rPr sz="2200" spc="-90">
                <a:latin typeface="Arial"/>
                <a:cs typeface="Arial"/>
              </a:rPr>
              <a:t>data </a:t>
            </a:r>
            <a:r>
              <a:rPr sz="2200" spc="-75">
                <a:latin typeface="Arial"/>
                <a:cs typeface="Arial"/>
              </a:rPr>
              <a:t>(here: </a:t>
            </a:r>
            <a:r>
              <a:rPr sz="2200" spc="-215">
                <a:latin typeface="Arial"/>
                <a:cs typeface="Arial"/>
              </a:rPr>
              <a:t>SVM </a:t>
            </a:r>
            <a:r>
              <a:rPr sz="2200" spc="-70">
                <a:latin typeface="Arial"/>
                <a:cs typeface="Arial"/>
              </a:rPr>
              <a:t>on</a:t>
            </a:r>
            <a:r>
              <a:rPr sz="2200" spc="-220">
                <a:latin typeface="Arial"/>
                <a:cs typeface="Arial"/>
              </a:rPr>
              <a:t> </a:t>
            </a:r>
            <a:r>
              <a:rPr sz="2200" spc="-170">
                <a:latin typeface="Arial"/>
                <a:cs typeface="Arial"/>
              </a:rPr>
              <a:t>MNIST)</a:t>
            </a:r>
            <a:endParaRPr sz="2200">
              <a:latin typeface="Arial"/>
              <a:cs typeface="Arial"/>
            </a:endParaRPr>
          </a:p>
        </p:txBody>
      </p:sp>
      <p:sp>
        <p:nvSpPr>
          <p:cNvPr id="40" name="object 4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29</a:t>
            </a:fld>
            <a:endParaRPr spc="-60"/>
          </a:p>
        </p:txBody>
      </p:sp>
      <p:sp>
        <p:nvSpPr>
          <p:cNvPr id="39" name="object 39"/>
          <p:cNvSpPr txBox="1"/>
          <p:nvPr/>
        </p:nvSpPr>
        <p:spPr>
          <a:xfrm>
            <a:off x="840739" y="3899471"/>
            <a:ext cx="7879715" cy="2482850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512695">
              <a:lnSpc>
                <a:spcPct val="100000"/>
              </a:lnSpc>
              <a:spcBef>
                <a:spcPts val="810"/>
              </a:spcBef>
            </a:pPr>
            <a:r>
              <a:rPr sz="1800" spc="-180">
                <a:solidFill>
                  <a:srgbClr val="4F81BC"/>
                </a:solidFill>
                <a:latin typeface="Arial"/>
                <a:cs typeface="Arial"/>
              </a:rPr>
              <a:t>Size </a:t>
            </a:r>
            <a:r>
              <a:rPr sz="1800" spc="-5">
                <a:solidFill>
                  <a:srgbClr val="4F81BC"/>
                </a:solidFill>
                <a:latin typeface="Arial"/>
                <a:cs typeface="Arial"/>
              </a:rPr>
              <a:t>of </a:t>
            </a:r>
            <a:r>
              <a:rPr sz="1800" spc="-90">
                <a:solidFill>
                  <a:srgbClr val="4F81BC"/>
                </a:solidFill>
                <a:latin typeface="Arial"/>
                <a:cs typeface="Arial"/>
              </a:rPr>
              <a:t>subset </a:t>
            </a:r>
            <a:r>
              <a:rPr sz="1800" spc="-25">
                <a:solidFill>
                  <a:srgbClr val="4F81BC"/>
                </a:solidFill>
                <a:latin typeface="Arial"/>
                <a:cs typeface="Arial"/>
              </a:rPr>
              <a:t>(of</a:t>
            </a:r>
            <a:r>
              <a:rPr sz="1800" spc="-100">
                <a:solidFill>
                  <a:srgbClr val="4F81BC"/>
                </a:solidFill>
                <a:latin typeface="Arial"/>
                <a:cs typeface="Arial"/>
              </a:rPr>
              <a:t> </a:t>
            </a:r>
            <a:r>
              <a:rPr sz="1800" spc="-140">
                <a:solidFill>
                  <a:srgbClr val="4F81BC"/>
                </a:solidFill>
                <a:latin typeface="Arial"/>
                <a:cs typeface="Arial"/>
              </a:rPr>
              <a:t>MNIST)</a:t>
            </a:r>
            <a:endParaRPr sz="1800">
              <a:latin typeface="Arial"/>
              <a:cs typeface="Arial"/>
            </a:endParaRPr>
          </a:p>
          <a:p>
            <a:pPr marL="299085" marR="311150" indent="-286385">
              <a:lnSpc>
                <a:spcPct val="100000"/>
              </a:lnSpc>
              <a:spcBef>
                <a:spcPts val="944"/>
              </a:spcBef>
              <a:buChar char="–"/>
              <a:tabLst>
                <a:tab pos="299720" algn="l"/>
              </a:tabLst>
            </a:pPr>
            <a:r>
              <a:rPr sz="2400" spc="-75">
                <a:latin typeface="Arial"/>
                <a:cs typeface="Arial"/>
              </a:rPr>
              <a:t>Fit </a:t>
            </a:r>
            <a:r>
              <a:rPr sz="2400" spc="-190">
                <a:latin typeface="Arial"/>
                <a:cs typeface="Arial"/>
              </a:rPr>
              <a:t>a </a:t>
            </a:r>
            <a:r>
              <a:rPr sz="2400" spc="-175">
                <a:latin typeface="Arial"/>
                <a:cs typeface="Arial"/>
              </a:rPr>
              <a:t>Gaussian </a:t>
            </a:r>
            <a:r>
              <a:rPr sz="2400" spc="-150">
                <a:latin typeface="Arial"/>
                <a:cs typeface="Arial"/>
              </a:rPr>
              <a:t>process </a:t>
            </a:r>
            <a:r>
              <a:rPr sz="2400" spc="-70">
                <a:latin typeface="Arial"/>
                <a:cs typeface="Arial"/>
              </a:rPr>
              <a:t>model </a:t>
            </a:r>
            <a:r>
              <a:rPr sz="2400" spc="-40">
                <a:latin typeface="Arial"/>
                <a:cs typeface="Arial"/>
              </a:rPr>
              <a:t>f(</a:t>
            </a:r>
            <a:r>
              <a:rPr sz="2400" spc="-40">
                <a:latin typeface="Symbol"/>
                <a:cs typeface="Symbol"/>
              </a:rPr>
              <a:t></a:t>
            </a:r>
            <a:r>
              <a:rPr sz="2400" spc="-40">
                <a:latin typeface="Arial"/>
                <a:cs typeface="Arial"/>
              </a:rPr>
              <a:t>,b) </a:t>
            </a:r>
            <a:r>
              <a:rPr sz="2400" spc="20">
                <a:latin typeface="Arial"/>
                <a:cs typeface="Arial"/>
              </a:rPr>
              <a:t>to </a:t>
            </a:r>
            <a:r>
              <a:rPr sz="2400" spc="-50">
                <a:latin typeface="Arial"/>
                <a:cs typeface="Arial"/>
              </a:rPr>
              <a:t>predict</a:t>
            </a:r>
            <a:r>
              <a:rPr sz="2400" spc="-360">
                <a:latin typeface="Arial"/>
                <a:cs typeface="Arial"/>
              </a:rPr>
              <a:t> </a:t>
            </a:r>
            <a:r>
              <a:rPr sz="2400" spc="-85">
                <a:latin typeface="Arial"/>
                <a:cs typeface="Arial"/>
              </a:rPr>
              <a:t>performance  </a:t>
            </a:r>
            <a:r>
              <a:rPr sz="2400" spc="-225">
                <a:latin typeface="Arial"/>
                <a:cs typeface="Arial"/>
              </a:rPr>
              <a:t>as </a:t>
            </a:r>
            <a:r>
              <a:rPr sz="2400" spc="-190">
                <a:latin typeface="Arial"/>
                <a:cs typeface="Arial"/>
              </a:rPr>
              <a:t>a </a:t>
            </a:r>
            <a:r>
              <a:rPr sz="2400" spc="-40">
                <a:latin typeface="Arial"/>
                <a:cs typeface="Arial"/>
              </a:rPr>
              <a:t>function </a:t>
            </a:r>
            <a:r>
              <a:rPr sz="2400" spc="-10">
                <a:latin typeface="Arial"/>
                <a:cs typeface="Arial"/>
              </a:rPr>
              <a:t>of </a:t>
            </a:r>
            <a:r>
              <a:rPr sz="2400" spc="-95">
                <a:latin typeface="Arial"/>
                <a:cs typeface="Arial"/>
              </a:rPr>
              <a:t>hyperparameters </a:t>
            </a:r>
            <a:r>
              <a:rPr sz="2400">
                <a:latin typeface="Symbol"/>
                <a:cs typeface="Symbol"/>
              </a:rPr>
              <a:t></a:t>
            </a:r>
            <a:r>
              <a:rPr sz="2400">
                <a:latin typeface="Times New Roman"/>
                <a:cs typeface="Times New Roman"/>
              </a:rPr>
              <a:t> </a:t>
            </a:r>
            <a:r>
              <a:rPr sz="2400" spc="-114">
                <a:latin typeface="Arial"/>
                <a:cs typeface="Arial"/>
              </a:rPr>
              <a:t>and </a:t>
            </a:r>
            <a:r>
              <a:rPr sz="2400" spc="-80">
                <a:latin typeface="Arial"/>
                <a:cs typeface="Arial"/>
              </a:rPr>
              <a:t>budget</a:t>
            </a:r>
            <a:r>
              <a:rPr sz="2400" spc="-315">
                <a:latin typeface="Arial"/>
                <a:cs typeface="Arial"/>
              </a:rPr>
              <a:t> </a:t>
            </a:r>
            <a:r>
              <a:rPr sz="2400" spc="-75">
                <a:latin typeface="Arial"/>
                <a:cs typeface="Arial"/>
              </a:rPr>
              <a:t>b</a:t>
            </a:r>
            <a:endParaRPr sz="2400">
              <a:latin typeface="Arial"/>
              <a:cs typeface="Arial"/>
            </a:endParaRPr>
          </a:p>
          <a:p>
            <a:pPr marL="299720" marR="5080" indent="-299720">
              <a:lnSpc>
                <a:spcPct val="119200"/>
              </a:lnSpc>
              <a:spcBef>
                <a:spcPts val="20"/>
              </a:spcBef>
              <a:buChar char="–"/>
              <a:tabLst>
                <a:tab pos="299720" algn="l"/>
              </a:tabLst>
            </a:pPr>
            <a:r>
              <a:rPr sz="2400" spc="-185">
                <a:latin typeface="Arial"/>
                <a:cs typeface="Arial"/>
              </a:rPr>
              <a:t>Choose</a:t>
            </a:r>
            <a:r>
              <a:rPr sz="2400" spc="-125">
                <a:latin typeface="Arial"/>
                <a:cs typeface="Arial"/>
              </a:rPr>
              <a:t> </a:t>
            </a:r>
            <a:r>
              <a:rPr sz="2400" spc="-25">
                <a:latin typeface="Arial"/>
                <a:cs typeface="Arial"/>
              </a:rPr>
              <a:t>both</a:t>
            </a:r>
            <a:r>
              <a:rPr sz="2400" spc="-130">
                <a:latin typeface="Arial"/>
                <a:cs typeface="Arial"/>
              </a:rPr>
              <a:t> </a:t>
            </a:r>
            <a:r>
              <a:rPr sz="2400">
                <a:latin typeface="Symbol"/>
                <a:cs typeface="Symbol"/>
              </a:rPr>
              <a:t></a:t>
            </a:r>
            <a:r>
              <a:rPr sz="2400" spc="-70">
                <a:latin typeface="Times New Roman"/>
                <a:cs typeface="Times New Roman"/>
              </a:rPr>
              <a:t> </a:t>
            </a:r>
            <a:r>
              <a:rPr sz="2400" spc="-114">
                <a:latin typeface="Arial"/>
                <a:cs typeface="Arial"/>
              </a:rPr>
              <a:t>and</a:t>
            </a:r>
            <a:r>
              <a:rPr sz="2400" spc="-125">
                <a:latin typeface="Arial"/>
                <a:cs typeface="Arial"/>
              </a:rPr>
              <a:t> </a:t>
            </a:r>
            <a:r>
              <a:rPr sz="2400" spc="-80">
                <a:latin typeface="Arial"/>
                <a:cs typeface="Arial"/>
              </a:rPr>
              <a:t>budget</a:t>
            </a:r>
            <a:r>
              <a:rPr sz="2400" spc="-130">
                <a:latin typeface="Arial"/>
                <a:cs typeface="Arial"/>
              </a:rPr>
              <a:t> </a:t>
            </a:r>
            <a:r>
              <a:rPr sz="2400" spc="-75">
                <a:latin typeface="Arial"/>
                <a:cs typeface="Arial"/>
              </a:rPr>
              <a:t>b</a:t>
            </a:r>
            <a:r>
              <a:rPr sz="2400" spc="-130">
                <a:latin typeface="Arial"/>
                <a:cs typeface="Arial"/>
              </a:rPr>
              <a:t> </a:t>
            </a:r>
            <a:r>
              <a:rPr sz="2400" spc="20">
                <a:latin typeface="Arial"/>
                <a:cs typeface="Arial"/>
              </a:rPr>
              <a:t>to</a:t>
            </a:r>
            <a:r>
              <a:rPr sz="2400" spc="-130">
                <a:latin typeface="Arial"/>
                <a:cs typeface="Arial"/>
              </a:rPr>
              <a:t> </a:t>
            </a:r>
            <a:r>
              <a:rPr sz="2400" spc="-120">
                <a:latin typeface="Arial"/>
                <a:cs typeface="Arial"/>
              </a:rPr>
              <a:t>maximize</a:t>
            </a:r>
            <a:r>
              <a:rPr sz="2400" spc="-155">
                <a:latin typeface="Arial"/>
                <a:cs typeface="Arial"/>
              </a:rPr>
              <a:t> </a:t>
            </a:r>
            <a:r>
              <a:rPr sz="2400" spc="-70">
                <a:latin typeface="Arial"/>
                <a:cs typeface="Arial"/>
              </a:rPr>
              <a:t>“bang</a:t>
            </a:r>
            <a:r>
              <a:rPr sz="2400" spc="-135">
                <a:latin typeface="Arial"/>
                <a:cs typeface="Arial"/>
              </a:rPr>
              <a:t> </a:t>
            </a:r>
            <a:r>
              <a:rPr sz="2400" spc="-10">
                <a:latin typeface="Arial"/>
                <a:cs typeface="Arial"/>
              </a:rPr>
              <a:t>for</a:t>
            </a:r>
            <a:r>
              <a:rPr sz="2400" spc="-130">
                <a:latin typeface="Arial"/>
                <a:cs typeface="Arial"/>
              </a:rPr>
              <a:t> </a:t>
            </a:r>
            <a:r>
              <a:rPr sz="2400" spc="-30">
                <a:latin typeface="Arial"/>
                <a:cs typeface="Arial"/>
              </a:rPr>
              <a:t>the</a:t>
            </a:r>
            <a:r>
              <a:rPr sz="2400" spc="-120">
                <a:latin typeface="Arial"/>
                <a:cs typeface="Arial"/>
              </a:rPr>
              <a:t> </a:t>
            </a:r>
            <a:r>
              <a:rPr sz="2400" spc="-50">
                <a:latin typeface="Arial"/>
                <a:cs typeface="Arial"/>
              </a:rPr>
              <a:t>buck” </a:t>
            </a:r>
            <a:r>
              <a:rPr sz="2400" u="heavy" spc="-5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14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[Swersky </a:t>
            </a:r>
            <a:r>
              <a:rPr sz="2400" u="heavy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et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al, </a:t>
            </a:r>
            <a:r>
              <a:rPr sz="2400" u="heavy" spc="-2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NIPS </a:t>
            </a:r>
            <a:r>
              <a:rPr sz="2400" u="heavy" spc="-10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2013</a:t>
            </a:r>
            <a:r>
              <a:rPr sz="2400" spc="-105">
                <a:solidFill>
                  <a:srgbClr val="7E7E7E"/>
                </a:solidFill>
                <a:latin typeface="Arial"/>
                <a:cs typeface="Arial"/>
              </a:rPr>
              <a:t>;</a:t>
            </a:r>
            <a:r>
              <a:rPr sz="2400" spc="-105">
                <a:solidFill>
                  <a:srgbClr val="A4A4A4"/>
                </a:solidFill>
                <a:latin typeface="Arial"/>
                <a:cs typeface="Arial"/>
                <a:hlinkClick r:id="rId8"/>
              </a:rPr>
              <a:t> </a:t>
            </a:r>
            <a:r>
              <a:rPr sz="2400" u="heavy" spc="-17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8"/>
              </a:rPr>
              <a:t>Swersky </a:t>
            </a:r>
            <a:r>
              <a:rPr sz="2400" u="heavy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8"/>
              </a:rPr>
              <a:t>et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8"/>
              </a:rPr>
              <a:t>al, </a:t>
            </a:r>
            <a:r>
              <a:rPr sz="2400" u="heavy" spc="-12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8"/>
              </a:rPr>
              <a:t>arXiv</a:t>
            </a:r>
            <a:r>
              <a:rPr sz="2400" u="heavy" spc="-33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2400" u="heavy" spc="-1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8"/>
              </a:rPr>
              <a:t>2014</a:t>
            </a:r>
            <a:r>
              <a:rPr sz="2400" spc="-110">
                <a:solidFill>
                  <a:srgbClr val="7E7E7E"/>
                </a:solidFill>
                <a:latin typeface="Arial"/>
                <a:cs typeface="Arial"/>
              </a:rPr>
              <a:t>;</a:t>
            </a:r>
            <a:endParaRPr sz="2400">
              <a:latin typeface="Arial"/>
              <a:cs typeface="Arial"/>
            </a:endParaRPr>
          </a:p>
          <a:p>
            <a:pPr marR="452120" algn="ctr">
              <a:lnSpc>
                <a:spcPct val="100000"/>
              </a:lnSpc>
              <a:spcBef>
                <a:spcPts val="5"/>
              </a:spcBef>
            </a:pPr>
            <a:r>
              <a:rPr sz="2400" u="heavy" spc="-1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Klein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et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al, </a:t>
            </a:r>
            <a:r>
              <a:rPr sz="2400" u="heavy" spc="-36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AISTATS </a:t>
            </a:r>
            <a:r>
              <a:rPr sz="2400" u="heavy" spc="-1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2017</a:t>
            </a:r>
            <a:r>
              <a:rPr sz="2400" spc="-110">
                <a:solidFill>
                  <a:srgbClr val="7E7E7E"/>
                </a:solidFill>
                <a:latin typeface="Arial"/>
                <a:cs typeface="Arial"/>
              </a:rPr>
              <a:t>; </a:t>
            </a:r>
            <a:r>
              <a:rPr sz="2400" u="heavy" spc="-1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9"/>
              </a:rPr>
              <a:t>Kandasamy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9"/>
              </a:rPr>
              <a:t>et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9"/>
              </a:rPr>
              <a:t>al, </a:t>
            </a:r>
            <a:r>
              <a:rPr sz="2400" u="heavy" spc="-20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9"/>
              </a:rPr>
              <a:t>ICML</a:t>
            </a:r>
            <a:r>
              <a:rPr sz="2400" u="heavy" spc="-27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9"/>
              </a:rPr>
              <a:t> </a:t>
            </a:r>
            <a:r>
              <a:rPr sz="2400" u="heavy" spc="-8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9"/>
              </a:rPr>
              <a:t>2017]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50971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/>
              <a:t>One </a:t>
            </a:r>
            <a:r>
              <a:rPr spc="-140"/>
              <a:t>Problem </a:t>
            </a:r>
            <a:r>
              <a:rPr spc="-5"/>
              <a:t>of </a:t>
            </a:r>
            <a:r>
              <a:rPr spc="-210"/>
              <a:t>Deep</a:t>
            </a:r>
            <a:r>
              <a:rPr spc="-360"/>
              <a:t> </a:t>
            </a:r>
            <a:r>
              <a:rPr spc="-165"/>
              <a:t>Learning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7201" y="1317356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7201" y="4938380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728" y="2519172"/>
            <a:ext cx="1022591" cy="1019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6971" y="2543555"/>
            <a:ext cx="932815" cy="929640"/>
          </a:xfrm>
          <a:custGeom>
            <a:avLst/>
            <a:gdLst/>
            <a:ahLst/>
            <a:cxnLst/>
            <a:rect l="l" t="t" r="r" b="b"/>
            <a:pathLst>
              <a:path w="932815" h="929639">
                <a:moveTo>
                  <a:pt x="0" y="929639"/>
                </a:moveTo>
                <a:lnTo>
                  <a:pt x="932688" y="929639"/>
                </a:lnTo>
                <a:lnTo>
                  <a:pt x="932688" y="0"/>
                </a:lnTo>
                <a:lnTo>
                  <a:pt x="0" y="0"/>
                </a:lnTo>
                <a:lnTo>
                  <a:pt x="0" y="929639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66088" y="2142756"/>
            <a:ext cx="1019556" cy="1021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13332" y="2167127"/>
            <a:ext cx="929640" cy="931544"/>
          </a:xfrm>
          <a:custGeom>
            <a:avLst/>
            <a:gdLst/>
            <a:ahLst/>
            <a:cxnLst/>
            <a:rect l="l" t="t" r="r" b="b"/>
            <a:pathLst>
              <a:path w="929639" h="931544">
                <a:moveTo>
                  <a:pt x="0" y="931163"/>
                </a:moveTo>
                <a:lnTo>
                  <a:pt x="929640" y="931163"/>
                </a:lnTo>
                <a:lnTo>
                  <a:pt x="929640" y="0"/>
                </a:lnTo>
                <a:lnTo>
                  <a:pt x="0" y="0"/>
                </a:lnTo>
                <a:lnTo>
                  <a:pt x="0" y="9311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18488" y="2295156"/>
            <a:ext cx="1019556" cy="1021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65732" y="2319527"/>
            <a:ext cx="929640" cy="931544"/>
          </a:xfrm>
          <a:custGeom>
            <a:avLst/>
            <a:gdLst/>
            <a:ahLst/>
            <a:cxnLst/>
            <a:rect l="l" t="t" r="r" b="b"/>
            <a:pathLst>
              <a:path w="929639" h="931544">
                <a:moveTo>
                  <a:pt x="0" y="931163"/>
                </a:moveTo>
                <a:lnTo>
                  <a:pt x="929640" y="931163"/>
                </a:lnTo>
                <a:lnTo>
                  <a:pt x="929640" y="0"/>
                </a:lnTo>
                <a:lnTo>
                  <a:pt x="0" y="0"/>
                </a:lnTo>
                <a:lnTo>
                  <a:pt x="0" y="9311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70888" y="2447556"/>
            <a:ext cx="1019556" cy="1021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18132" y="2471927"/>
            <a:ext cx="929640" cy="931544"/>
          </a:xfrm>
          <a:custGeom>
            <a:avLst/>
            <a:gdLst/>
            <a:ahLst/>
            <a:cxnLst/>
            <a:rect l="l" t="t" r="r" b="b"/>
            <a:pathLst>
              <a:path w="929639" h="931545">
                <a:moveTo>
                  <a:pt x="0" y="931163"/>
                </a:moveTo>
                <a:lnTo>
                  <a:pt x="929640" y="931163"/>
                </a:lnTo>
                <a:lnTo>
                  <a:pt x="929640" y="0"/>
                </a:lnTo>
                <a:lnTo>
                  <a:pt x="0" y="0"/>
                </a:lnTo>
                <a:lnTo>
                  <a:pt x="0" y="9311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23288" y="2599956"/>
            <a:ext cx="1019556" cy="1021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70532" y="2624327"/>
            <a:ext cx="929640" cy="931544"/>
          </a:xfrm>
          <a:custGeom>
            <a:avLst/>
            <a:gdLst/>
            <a:ahLst/>
            <a:cxnLst/>
            <a:rect l="l" t="t" r="r" b="b"/>
            <a:pathLst>
              <a:path w="929639" h="931545">
                <a:moveTo>
                  <a:pt x="0" y="931163"/>
                </a:moveTo>
                <a:lnTo>
                  <a:pt x="929640" y="931163"/>
                </a:lnTo>
                <a:lnTo>
                  <a:pt x="929640" y="0"/>
                </a:lnTo>
                <a:lnTo>
                  <a:pt x="0" y="0"/>
                </a:lnTo>
                <a:lnTo>
                  <a:pt x="0" y="9311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075688" y="2752356"/>
            <a:ext cx="1019556" cy="1021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22932" y="2776727"/>
            <a:ext cx="929640" cy="931544"/>
          </a:xfrm>
          <a:custGeom>
            <a:avLst/>
            <a:gdLst/>
            <a:ahLst/>
            <a:cxnLst/>
            <a:rect l="l" t="t" r="r" b="b"/>
            <a:pathLst>
              <a:path w="929639" h="931545">
                <a:moveTo>
                  <a:pt x="0" y="931164"/>
                </a:moveTo>
                <a:lnTo>
                  <a:pt x="929640" y="931164"/>
                </a:lnTo>
                <a:lnTo>
                  <a:pt x="929640" y="0"/>
                </a:lnTo>
                <a:lnTo>
                  <a:pt x="0" y="0"/>
                </a:lnTo>
                <a:lnTo>
                  <a:pt x="0" y="931164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228088" y="2904756"/>
            <a:ext cx="1019556" cy="1021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75332" y="2929127"/>
            <a:ext cx="929640" cy="931544"/>
          </a:xfrm>
          <a:custGeom>
            <a:avLst/>
            <a:gdLst/>
            <a:ahLst/>
            <a:cxnLst/>
            <a:rect l="l" t="t" r="r" b="b"/>
            <a:pathLst>
              <a:path w="929639" h="931545">
                <a:moveTo>
                  <a:pt x="0" y="931164"/>
                </a:moveTo>
                <a:lnTo>
                  <a:pt x="929640" y="931164"/>
                </a:lnTo>
                <a:lnTo>
                  <a:pt x="929640" y="0"/>
                </a:lnTo>
                <a:lnTo>
                  <a:pt x="0" y="0"/>
                </a:lnTo>
                <a:lnTo>
                  <a:pt x="0" y="931164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0791" y="3105886"/>
            <a:ext cx="323113" cy="32311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88036" y="3130295"/>
            <a:ext cx="233679" cy="233679"/>
          </a:xfrm>
          <a:custGeom>
            <a:avLst/>
            <a:gdLst/>
            <a:ahLst/>
            <a:cxnLst/>
            <a:rect l="l" t="t" r="r" b="b"/>
            <a:pathLst>
              <a:path w="233679" h="233679">
                <a:moveTo>
                  <a:pt x="0" y="233172"/>
                </a:moveTo>
                <a:lnTo>
                  <a:pt x="233172" y="233172"/>
                </a:lnTo>
                <a:lnTo>
                  <a:pt x="233172" y="0"/>
                </a:lnTo>
                <a:lnTo>
                  <a:pt x="0" y="0"/>
                </a:lnTo>
                <a:lnTo>
                  <a:pt x="0" y="233172"/>
                </a:lnTo>
                <a:close/>
              </a:path>
            </a:pathLst>
          </a:custGeom>
          <a:ln w="9143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342388" y="3592067"/>
            <a:ext cx="251460" cy="2514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389632" y="3616452"/>
            <a:ext cx="161925" cy="161925"/>
          </a:xfrm>
          <a:custGeom>
            <a:avLst/>
            <a:gdLst/>
            <a:ahLst/>
            <a:cxnLst/>
            <a:rect l="l" t="t" r="r" b="b"/>
            <a:pathLst>
              <a:path w="161925" h="161925">
                <a:moveTo>
                  <a:pt x="0" y="161544"/>
                </a:moveTo>
                <a:lnTo>
                  <a:pt x="161544" y="161544"/>
                </a:lnTo>
                <a:lnTo>
                  <a:pt x="161544" y="0"/>
                </a:lnTo>
                <a:lnTo>
                  <a:pt x="0" y="0"/>
                </a:lnTo>
                <a:lnTo>
                  <a:pt x="0" y="161544"/>
                </a:lnTo>
                <a:close/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7012" y="3101327"/>
            <a:ext cx="1956816" cy="5791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1208" y="3130295"/>
            <a:ext cx="1868805" cy="485775"/>
          </a:xfrm>
          <a:custGeom>
            <a:avLst/>
            <a:gdLst/>
            <a:ahLst/>
            <a:cxnLst/>
            <a:rect l="l" t="t" r="r" b="b"/>
            <a:pathLst>
              <a:path w="1868805" h="485775">
                <a:moveTo>
                  <a:pt x="0" y="0"/>
                </a:moveTo>
                <a:lnTo>
                  <a:pt x="1868551" y="485774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7012" y="3334511"/>
            <a:ext cx="1956816" cy="50749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1208" y="3363467"/>
            <a:ext cx="1868805" cy="414655"/>
          </a:xfrm>
          <a:custGeom>
            <a:avLst/>
            <a:gdLst/>
            <a:ahLst/>
            <a:cxnLst/>
            <a:rect l="l" t="t" r="r" b="b"/>
            <a:pathLst>
              <a:path w="1868805" h="414654">
                <a:moveTo>
                  <a:pt x="0" y="0"/>
                </a:moveTo>
                <a:lnTo>
                  <a:pt x="1868551" y="414274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442715" y="2525280"/>
            <a:ext cx="601954" cy="6004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89959" y="2549651"/>
            <a:ext cx="512445" cy="510540"/>
          </a:xfrm>
          <a:custGeom>
            <a:avLst/>
            <a:gdLst/>
            <a:ahLst/>
            <a:cxnLst/>
            <a:rect l="l" t="t" r="r" b="b"/>
            <a:pathLst>
              <a:path w="512445" h="510539">
                <a:moveTo>
                  <a:pt x="0" y="510539"/>
                </a:moveTo>
                <a:lnTo>
                  <a:pt x="512063" y="510539"/>
                </a:lnTo>
                <a:lnTo>
                  <a:pt x="512063" y="0"/>
                </a:lnTo>
                <a:lnTo>
                  <a:pt x="0" y="0"/>
                </a:lnTo>
                <a:lnTo>
                  <a:pt x="0" y="51053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526535" y="2609113"/>
            <a:ext cx="601954" cy="6019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573779" y="2633472"/>
            <a:ext cx="512445" cy="512445"/>
          </a:xfrm>
          <a:custGeom>
            <a:avLst/>
            <a:gdLst/>
            <a:ahLst/>
            <a:cxnLst/>
            <a:rect l="l" t="t" r="r" b="b"/>
            <a:pathLst>
              <a:path w="512445" h="512444">
                <a:moveTo>
                  <a:pt x="0" y="512063"/>
                </a:moveTo>
                <a:lnTo>
                  <a:pt x="512063" y="512063"/>
                </a:lnTo>
                <a:lnTo>
                  <a:pt x="512063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10355" y="2691345"/>
            <a:ext cx="601954" cy="60354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57600" y="2715767"/>
            <a:ext cx="512445" cy="513715"/>
          </a:xfrm>
          <a:custGeom>
            <a:avLst/>
            <a:gdLst/>
            <a:ahLst/>
            <a:cxnLst/>
            <a:rect l="l" t="t" r="r" b="b"/>
            <a:pathLst>
              <a:path w="512445" h="513714">
                <a:moveTo>
                  <a:pt x="0" y="513588"/>
                </a:moveTo>
                <a:lnTo>
                  <a:pt x="512063" y="513588"/>
                </a:lnTo>
                <a:lnTo>
                  <a:pt x="512063" y="0"/>
                </a:lnTo>
                <a:lnTo>
                  <a:pt x="0" y="0"/>
                </a:lnTo>
                <a:lnTo>
                  <a:pt x="0" y="51358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92652" y="2776753"/>
            <a:ext cx="603542" cy="60195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39896" y="2801111"/>
            <a:ext cx="513715" cy="512445"/>
          </a:xfrm>
          <a:custGeom>
            <a:avLst/>
            <a:gdLst/>
            <a:ahLst/>
            <a:cxnLst/>
            <a:rect l="l" t="t" r="r" b="b"/>
            <a:pathLst>
              <a:path w="513714" h="512445">
                <a:moveTo>
                  <a:pt x="0" y="512063"/>
                </a:moveTo>
                <a:lnTo>
                  <a:pt x="513588" y="512063"/>
                </a:lnTo>
                <a:lnTo>
                  <a:pt x="513588" y="0"/>
                </a:lnTo>
                <a:lnTo>
                  <a:pt x="0" y="0"/>
                </a:lnTo>
                <a:lnTo>
                  <a:pt x="0" y="512063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76471" y="2860560"/>
            <a:ext cx="603542" cy="6004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823715" y="2884932"/>
            <a:ext cx="513715" cy="510540"/>
          </a:xfrm>
          <a:custGeom>
            <a:avLst/>
            <a:gdLst/>
            <a:ahLst/>
            <a:cxnLst/>
            <a:rect l="l" t="t" r="r" b="b"/>
            <a:pathLst>
              <a:path w="513714" h="510539">
                <a:moveTo>
                  <a:pt x="0" y="510539"/>
                </a:moveTo>
                <a:lnTo>
                  <a:pt x="513588" y="510539"/>
                </a:lnTo>
                <a:lnTo>
                  <a:pt x="513588" y="0"/>
                </a:lnTo>
                <a:lnTo>
                  <a:pt x="0" y="0"/>
                </a:lnTo>
                <a:lnTo>
                  <a:pt x="0" y="51053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61815" y="2944380"/>
            <a:ext cx="601954" cy="6004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09059" y="2968751"/>
            <a:ext cx="512445" cy="510540"/>
          </a:xfrm>
          <a:custGeom>
            <a:avLst/>
            <a:gdLst/>
            <a:ahLst/>
            <a:cxnLst/>
            <a:rect l="l" t="t" r="r" b="b"/>
            <a:pathLst>
              <a:path w="512445" h="510539">
                <a:moveTo>
                  <a:pt x="0" y="510539"/>
                </a:moveTo>
                <a:lnTo>
                  <a:pt x="512063" y="510539"/>
                </a:lnTo>
                <a:lnTo>
                  <a:pt x="512063" y="0"/>
                </a:lnTo>
                <a:lnTo>
                  <a:pt x="0" y="0"/>
                </a:lnTo>
                <a:lnTo>
                  <a:pt x="0" y="510539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94204" y="2138159"/>
            <a:ext cx="1652016" cy="4694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438400" y="2167127"/>
            <a:ext cx="1564005" cy="376555"/>
          </a:xfrm>
          <a:custGeom>
            <a:avLst/>
            <a:gdLst/>
            <a:ahLst/>
            <a:cxnLst/>
            <a:rect l="l" t="t" r="r" b="b"/>
            <a:pathLst>
              <a:path w="1564004" h="376555">
                <a:moveTo>
                  <a:pt x="0" y="0"/>
                </a:moveTo>
                <a:lnTo>
                  <a:pt x="1563751" y="376174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160776" y="3450361"/>
            <a:ext cx="1304544" cy="47393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204972" y="3479291"/>
            <a:ext cx="1216025" cy="381000"/>
          </a:xfrm>
          <a:custGeom>
            <a:avLst/>
            <a:gdLst/>
            <a:ahLst/>
            <a:cxnLst/>
            <a:rect l="l" t="t" r="r" b="b"/>
            <a:pathLst>
              <a:path w="1216025" h="381000">
                <a:moveTo>
                  <a:pt x="0" y="381000"/>
                </a:moveTo>
                <a:lnTo>
                  <a:pt x="1216025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32603" y="2729433"/>
            <a:ext cx="437349" cy="4389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879847" y="2753867"/>
            <a:ext cx="347980" cy="349250"/>
          </a:xfrm>
          <a:custGeom>
            <a:avLst/>
            <a:gdLst/>
            <a:ahLst/>
            <a:cxnLst/>
            <a:rect l="l" t="t" r="r" b="b"/>
            <a:pathLst>
              <a:path w="347979" h="349250">
                <a:moveTo>
                  <a:pt x="0" y="348996"/>
                </a:moveTo>
                <a:lnTo>
                  <a:pt x="347472" y="348996"/>
                </a:lnTo>
                <a:lnTo>
                  <a:pt x="347472" y="0"/>
                </a:lnTo>
                <a:lnTo>
                  <a:pt x="0" y="0"/>
                </a:lnTo>
                <a:lnTo>
                  <a:pt x="0" y="34899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890515" y="2787434"/>
            <a:ext cx="437349" cy="4373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937759" y="2811779"/>
            <a:ext cx="347980" cy="347980"/>
          </a:xfrm>
          <a:custGeom>
            <a:avLst/>
            <a:gdLst/>
            <a:ahLst/>
            <a:cxnLst/>
            <a:rect l="l" t="t" r="r" b="b"/>
            <a:pathLst>
              <a:path w="347979" h="347980">
                <a:moveTo>
                  <a:pt x="0" y="347472"/>
                </a:moveTo>
                <a:lnTo>
                  <a:pt x="347472" y="347472"/>
                </a:lnTo>
                <a:lnTo>
                  <a:pt x="347472" y="0"/>
                </a:lnTo>
                <a:lnTo>
                  <a:pt x="0" y="0"/>
                </a:lnTo>
                <a:lnTo>
                  <a:pt x="0" y="3474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937759" y="2811779"/>
            <a:ext cx="347980" cy="347980"/>
          </a:xfrm>
          <a:custGeom>
            <a:avLst/>
            <a:gdLst/>
            <a:ahLst/>
            <a:cxnLst/>
            <a:rect l="l" t="t" r="r" b="b"/>
            <a:pathLst>
              <a:path w="347979" h="347980">
                <a:moveTo>
                  <a:pt x="0" y="347472"/>
                </a:moveTo>
                <a:lnTo>
                  <a:pt x="347472" y="347472"/>
                </a:lnTo>
                <a:lnTo>
                  <a:pt x="347472" y="0"/>
                </a:lnTo>
                <a:lnTo>
                  <a:pt x="0" y="0"/>
                </a:lnTo>
                <a:lnTo>
                  <a:pt x="0" y="3474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46903" y="2843733"/>
            <a:ext cx="437349" cy="4389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94147" y="2868167"/>
            <a:ext cx="347980" cy="349250"/>
          </a:xfrm>
          <a:custGeom>
            <a:avLst/>
            <a:gdLst/>
            <a:ahLst/>
            <a:cxnLst/>
            <a:rect l="l" t="t" r="r" b="b"/>
            <a:pathLst>
              <a:path w="347979" h="349250">
                <a:moveTo>
                  <a:pt x="0" y="348996"/>
                </a:moveTo>
                <a:lnTo>
                  <a:pt x="347472" y="348996"/>
                </a:lnTo>
                <a:lnTo>
                  <a:pt x="347472" y="0"/>
                </a:lnTo>
                <a:lnTo>
                  <a:pt x="0" y="0"/>
                </a:lnTo>
                <a:lnTo>
                  <a:pt x="0" y="3489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94147" y="2868167"/>
            <a:ext cx="347980" cy="349250"/>
          </a:xfrm>
          <a:custGeom>
            <a:avLst/>
            <a:gdLst/>
            <a:ahLst/>
            <a:cxnLst/>
            <a:rect l="l" t="t" r="r" b="b"/>
            <a:pathLst>
              <a:path w="347979" h="349250">
                <a:moveTo>
                  <a:pt x="0" y="348996"/>
                </a:moveTo>
                <a:lnTo>
                  <a:pt x="347472" y="348996"/>
                </a:lnTo>
                <a:lnTo>
                  <a:pt x="347472" y="0"/>
                </a:lnTo>
                <a:lnTo>
                  <a:pt x="0" y="0"/>
                </a:lnTo>
                <a:lnTo>
                  <a:pt x="0" y="34899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004815" y="2901734"/>
            <a:ext cx="437349" cy="4373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052059" y="2926079"/>
            <a:ext cx="347980" cy="347980"/>
          </a:xfrm>
          <a:custGeom>
            <a:avLst/>
            <a:gdLst/>
            <a:ahLst/>
            <a:cxnLst/>
            <a:rect l="l" t="t" r="r" b="b"/>
            <a:pathLst>
              <a:path w="347979" h="347979">
                <a:moveTo>
                  <a:pt x="0" y="347472"/>
                </a:moveTo>
                <a:lnTo>
                  <a:pt x="347472" y="347472"/>
                </a:lnTo>
                <a:lnTo>
                  <a:pt x="347472" y="0"/>
                </a:lnTo>
                <a:lnTo>
                  <a:pt x="0" y="0"/>
                </a:lnTo>
                <a:lnTo>
                  <a:pt x="0" y="3474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52059" y="2926079"/>
            <a:ext cx="347980" cy="347980"/>
          </a:xfrm>
          <a:custGeom>
            <a:avLst/>
            <a:gdLst/>
            <a:ahLst/>
            <a:cxnLst/>
            <a:rect l="l" t="t" r="r" b="b"/>
            <a:pathLst>
              <a:path w="347979" h="347979">
                <a:moveTo>
                  <a:pt x="0" y="347472"/>
                </a:moveTo>
                <a:lnTo>
                  <a:pt x="347472" y="347472"/>
                </a:lnTo>
                <a:lnTo>
                  <a:pt x="347472" y="0"/>
                </a:lnTo>
                <a:lnTo>
                  <a:pt x="0" y="0"/>
                </a:lnTo>
                <a:lnTo>
                  <a:pt x="0" y="3474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61203" y="2958033"/>
            <a:ext cx="437349" cy="43896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08447" y="2982467"/>
            <a:ext cx="347980" cy="349250"/>
          </a:xfrm>
          <a:custGeom>
            <a:avLst/>
            <a:gdLst/>
            <a:ahLst/>
            <a:cxnLst/>
            <a:rect l="l" t="t" r="r" b="b"/>
            <a:pathLst>
              <a:path w="347979" h="349250">
                <a:moveTo>
                  <a:pt x="0" y="348996"/>
                </a:moveTo>
                <a:lnTo>
                  <a:pt x="347472" y="348996"/>
                </a:lnTo>
                <a:lnTo>
                  <a:pt x="347472" y="0"/>
                </a:lnTo>
                <a:lnTo>
                  <a:pt x="0" y="0"/>
                </a:lnTo>
                <a:lnTo>
                  <a:pt x="0" y="34899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108447" y="2982467"/>
            <a:ext cx="347980" cy="349250"/>
          </a:xfrm>
          <a:custGeom>
            <a:avLst/>
            <a:gdLst/>
            <a:ahLst/>
            <a:cxnLst/>
            <a:rect l="l" t="t" r="r" b="b"/>
            <a:pathLst>
              <a:path w="347979" h="349250">
                <a:moveTo>
                  <a:pt x="0" y="348996"/>
                </a:moveTo>
                <a:lnTo>
                  <a:pt x="347472" y="348996"/>
                </a:lnTo>
                <a:lnTo>
                  <a:pt x="347472" y="0"/>
                </a:lnTo>
                <a:lnTo>
                  <a:pt x="0" y="0"/>
                </a:lnTo>
                <a:lnTo>
                  <a:pt x="0" y="348996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119115" y="3016034"/>
            <a:ext cx="437349" cy="4373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166359" y="3040379"/>
            <a:ext cx="347980" cy="347980"/>
          </a:xfrm>
          <a:custGeom>
            <a:avLst/>
            <a:gdLst/>
            <a:ahLst/>
            <a:cxnLst/>
            <a:rect l="l" t="t" r="r" b="b"/>
            <a:pathLst>
              <a:path w="347979" h="347979">
                <a:moveTo>
                  <a:pt x="0" y="347472"/>
                </a:moveTo>
                <a:lnTo>
                  <a:pt x="347472" y="347472"/>
                </a:lnTo>
                <a:lnTo>
                  <a:pt x="347472" y="0"/>
                </a:lnTo>
                <a:lnTo>
                  <a:pt x="0" y="0"/>
                </a:lnTo>
                <a:lnTo>
                  <a:pt x="0" y="34747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166359" y="3040379"/>
            <a:ext cx="347980" cy="347980"/>
          </a:xfrm>
          <a:custGeom>
            <a:avLst/>
            <a:gdLst/>
            <a:ahLst/>
            <a:cxnLst/>
            <a:rect l="l" t="t" r="r" b="b"/>
            <a:pathLst>
              <a:path w="347979" h="347979">
                <a:moveTo>
                  <a:pt x="0" y="347472"/>
                </a:moveTo>
                <a:lnTo>
                  <a:pt x="347472" y="347472"/>
                </a:lnTo>
                <a:lnTo>
                  <a:pt x="347472" y="0"/>
                </a:lnTo>
                <a:lnTo>
                  <a:pt x="0" y="0"/>
                </a:lnTo>
                <a:lnTo>
                  <a:pt x="0" y="347472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161788" y="3273501"/>
            <a:ext cx="149402" cy="14940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209032" y="3297935"/>
            <a:ext cx="59690" cy="59690"/>
          </a:xfrm>
          <a:custGeom>
            <a:avLst/>
            <a:gdLst/>
            <a:ahLst/>
            <a:cxnLst/>
            <a:rect l="l" t="t" r="r" b="b"/>
            <a:pathLst>
              <a:path w="59689" h="59689">
                <a:moveTo>
                  <a:pt x="0" y="59436"/>
                </a:moveTo>
                <a:lnTo>
                  <a:pt x="59436" y="59436"/>
                </a:lnTo>
                <a:lnTo>
                  <a:pt x="59436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ln w="9144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573267" y="2872765"/>
            <a:ext cx="280390" cy="2803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20511" y="289712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03747" y="2904769"/>
            <a:ext cx="280390" cy="2803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650991" y="292912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650991" y="292912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634228" y="2935274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681471" y="2959607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81471" y="2959607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666232" y="2967278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13476" y="2991611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713476" y="2991611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698235" y="2997733"/>
            <a:ext cx="280390" cy="2803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745479" y="302209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45479" y="302209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730240" y="3029737"/>
            <a:ext cx="280390" cy="2803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777484" y="305409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777484" y="305409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181600" y="2724937"/>
            <a:ext cx="672084" cy="234670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225796" y="2753867"/>
            <a:ext cx="584200" cy="141605"/>
          </a:xfrm>
          <a:custGeom>
            <a:avLst/>
            <a:gdLst/>
            <a:ahLst/>
            <a:cxnLst/>
            <a:rect l="l" t="t" r="r" b="b"/>
            <a:pathLst>
              <a:path w="584200" h="141605">
                <a:moveTo>
                  <a:pt x="0" y="0"/>
                </a:moveTo>
                <a:lnTo>
                  <a:pt x="584200" y="141224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469635" y="3215703"/>
            <a:ext cx="542556" cy="2361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513832" y="3244595"/>
            <a:ext cx="454025" cy="142875"/>
          </a:xfrm>
          <a:custGeom>
            <a:avLst/>
            <a:gdLst/>
            <a:ahLst/>
            <a:cxnLst/>
            <a:rect l="l" t="t" r="r" b="b"/>
            <a:pathLst>
              <a:path w="454025" h="142875">
                <a:moveTo>
                  <a:pt x="0" y="142875"/>
                </a:moveTo>
                <a:lnTo>
                  <a:pt x="454025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924300" y="3349701"/>
            <a:ext cx="150875" cy="14940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971544" y="3374135"/>
            <a:ext cx="60960" cy="59690"/>
          </a:xfrm>
          <a:custGeom>
            <a:avLst/>
            <a:gdLst/>
            <a:ahLst/>
            <a:cxnLst/>
            <a:rect l="l" t="t" r="r" b="b"/>
            <a:pathLst>
              <a:path w="60960" h="59689">
                <a:moveTo>
                  <a:pt x="0" y="59436"/>
                </a:moveTo>
                <a:lnTo>
                  <a:pt x="60960" y="59436"/>
                </a:lnTo>
                <a:lnTo>
                  <a:pt x="60960" y="0"/>
                </a:lnTo>
                <a:lnTo>
                  <a:pt x="0" y="0"/>
                </a:lnTo>
                <a:lnTo>
                  <a:pt x="0" y="59436"/>
                </a:lnTo>
                <a:close/>
              </a:path>
            </a:pathLst>
          </a:custGeom>
          <a:ln w="9143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983735" y="3326942"/>
            <a:ext cx="1269479" cy="17533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026408" y="3355847"/>
            <a:ext cx="1183005" cy="82550"/>
          </a:xfrm>
          <a:custGeom>
            <a:avLst/>
            <a:gdLst/>
            <a:ahLst/>
            <a:cxnLst/>
            <a:rect l="l" t="t" r="r" b="b"/>
            <a:pathLst>
              <a:path w="1183004" h="82550">
                <a:moveTo>
                  <a:pt x="0" y="82550"/>
                </a:moveTo>
                <a:lnTo>
                  <a:pt x="1182751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989832" y="3267506"/>
            <a:ext cx="1293876" cy="1753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032503" y="3296411"/>
            <a:ext cx="1206500" cy="82550"/>
          </a:xfrm>
          <a:custGeom>
            <a:avLst/>
            <a:gdLst/>
            <a:ahLst/>
            <a:cxnLst/>
            <a:rect l="l" t="t" r="r" b="b"/>
            <a:pathLst>
              <a:path w="1206500" h="82550">
                <a:moveTo>
                  <a:pt x="0" y="82550"/>
                </a:moveTo>
                <a:lnTo>
                  <a:pt x="120650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195059" y="2776778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242303" y="2801111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227064" y="2807233"/>
            <a:ext cx="280390" cy="2803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274308" y="283159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274308" y="283159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6256020" y="2837738"/>
            <a:ext cx="283540" cy="28188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6303264" y="2862072"/>
            <a:ext cx="193675" cy="192405"/>
          </a:xfrm>
          <a:custGeom>
            <a:avLst/>
            <a:gdLst/>
            <a:ahLst/>
            <a:cxnLst/>
            <a:rect l="l" t="t" r="r" b="b"/>
            <a:pathLst>
              <a:path w="193675" h="192405">
                <a:moveTo>
                  <a:pt x="0" y="192024"/>
                </a:moveTo>
                <a:lnTo>
                  <a:pt x="193548" y="192024"/>
                </a:lnTo>
                <a:lnTo>
                  <a:pt x="193548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303264" y="2862072"/>
            <a:ext cx="193675" cy="192405"/>
          </a:xfrm>
          <a:custGeom>
            <a:avLst/>
            <a:gdLst/>
            <a:ahLst/>
            <a:cxnLst/>
            <a:rect l="l" t="t" r="r" b="b"/>
            <a:pathLst>
              <a:path w="193675" h="192405">
                <a:moveTo>
                  <a:pt x="0" y="192024"/>
                </a:moveTo>
                <a:lnTo>
                  <a:pt x="193548" y="192024"/>
                </a:lnTo>
                <a:lnTo>
                  <a:pt x="193548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288023" y="2869742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335267" y="2894076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3" y="192024"/>
                </a:lnTo>
                <a:lnTo>
                  <a:pt x="192023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335267" y="2894076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3" y="192024"/>
                </a:lnTo>
                <a:lnTo>
                  <a:pt x="192023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320028" y="2901746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6367271" y="2926079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367271" y="2926079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352032" y="2933725"/>
            <a:ext cx="280390" cy="2803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399276" y="295808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399276" y="295808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387084" y="2968777"/>
            <a:ext cx="280390" cy="2803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6434328" y="299313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434328" y="299313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6417564" y="2997758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6464808" y="3022092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3" y="192024"/>
                </a:lnTo>
                <a:lnTo>
                  <a:pt x="192023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6464808" y="3022092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3" y="192024"/>
                </a:lnTo>
                <a:lnTo>
                  <a:pt x="192023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6449567" y="3029762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6496811" y="3054095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3" y="192024"/>
                </a:lnTo>
                <a:lnTo>
                  <a:pt x="192023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6496811" y="3054095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3" y="192024"/>
                </a:lnTo>
                <a:lnTo>
                  <a:pt x="192023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480047" y="3061766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527292" y="3086100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4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527292" y="3086100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4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512052" y="3093745"/>
            <a:ext cx="280390" cy="2803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559295" y="311810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559295" y="311810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542531" y="3124250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589776" y="3148583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4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6589776" y="3148583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4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761988" y="2778302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6809231" y="2802635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793992" y="2808757"/>
            <a:ext cx="280390" cy="2803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841235" y="283311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841235" y="2833116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822947" y="2839262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870192" y="2863595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870192" y="2863595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854952" y="2871266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902195" y="2895600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902195" y="2895600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886956" y="2903270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6934200" y="2927604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6934200" y="2927604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6918959" y="2935249"/>
            <a:ext cx="280390" cy="2803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6966204" y="295960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6966204" y="295960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954011" y="2970301"/>
            <a:ext cx="280390" cy="2803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7001256" y="299466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001256" y="2994660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6984492" y="2999282"/>
            <a:ext cx="281889" cy="28354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031735" y="3023616"/>
            <a:ext cx="192405" cy="193675"/>
          </a:xfrm>
          <a:custGeom>
            <a:avLst/>
            <a:gdLst/>
            <a:ahLst/>
            <a:cxnLst/>
            <a:rect l="l" t="t" r="r" b="b"/>
            <a:pathLst>
              <a:path w="192404" h="193675">
                <a:moveTo>
                  <a:pt x="0" y="193548"/>
                </a:moveTo>
                <a:lnTo>
                  <a:pt x="192024" y="193548"/>
                </a:lnTo>
                <a:lnTo>
                  <a:pt x="192024" y="0"/>
                </a:lnTo>
                <a:lnTo>
                  <a:pt x="0" y="0"/>
                </a:lnTo>
                <a:lnTo>
                  <a:pt x="0" y="1935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7031735" y="3023616"/>
            <a:ext cx="192405" cy="193675"/>
          </a:xfrm>
          <a:custGeom>
            <a:avLst/>
            <a:gdLst/>
            <a:ahLst/>
            <a:cxnLst/>
            <a:rect l="l" t="t" r="r" b="b"/>
            <a:pathLst>
              <a:path w="192404" h="193675">
                <a:moveTo>
                  <a:pt x="0" y="193548"/>
                </a:moveTo>
                <a:lnTo>
                  <a:pt x="192024" y="193548"/>
                </a:lnTo>
                <a:lnTo>
                  <a:pt x="192024" y="0"/>
                </a:lnTo>
                <a:lnTo>
                  <a:pt x="0" y="0"/>
                </a:lnTo>
                <a:lnTo>
                  <a:pt x="0" y="193548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014971" y="3031286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7062216" y="3055620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7062216" y="3055620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7046976" y="3063290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094219" y="3087623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4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7094219" y="3087623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4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078980" y="3095269"/>
            <a:ext cx="280390" cy="2803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126223" y="311962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126223" y="3119627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109459" y="3125774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156704" y="3150107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4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7156704" y="3150107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4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7499604" y="2802686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7546847" y="2827020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7531607" y="2834665"/>
            <a:ext cx="280390" cy="2803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7578852" y="285902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7578852" y="285902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7562088" y="2865170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7609331" y="2889504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7609331" y="2889504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7594092" y="2897174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7641335" y="2921507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7641335" y="2921507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624571" y="2929178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671816" y="2953511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671816" y="2953511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656576" y="2959633"/>
            <a:ext cx="280390" cy="2803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703819" y="298399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703819" y="298399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7691628" y="2994685"/>
            <a:ext cx="280390" cy="2803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7738871" y="30190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7738871" y="3019044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7722107" y="3025190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7769352" y="3049523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7769352" y="3049523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7754111" y="3057194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7801356" y="3081527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4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7801356" y="3081527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4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7786116" y="3089198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7833359" y="3113532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4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7833359" y="3113532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4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7816595" y="3121177"/>
            <a:ext cx="280390" cy="2803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7863840" y="314553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7863840" y="314553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7847076" y="3150158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7894319" y="3174492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4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7894319" y="3174492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4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934455" y="3208020"/>
            <a:ext cx="699516" cy="187451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978652" y="3236976"/>
            <a:ext cx="611505" cy="93980"/>
          </a:xfrm>
          <a:custGeom>
            <a:avLst/>
            <a:gdLst/>
            <a:ahLst/>
            <a:cxnLst/>
            <a:rect l="l" t="t" r="r" b="b"/>
            <a:pathLst>
              <a:path w="611504" h="93979">
                <a:moveTo>
                  <a:pt x="0" y="0"/>
                </a:moveTo>
                <a:lnTo>
                  <a:pt x="611251" y="93599"/>
                </a:lnTo>
              </a:path>
            </a:pathLst>
          </a:custGeom>
          <a:ln w="12191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751576" y="2773679"/>
            <a:ext cx="534924" cy="17830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5795771" y="2802635"/>
            <a:ext cx="446405" cy="85725"/>
          </a:xfrm>
          <a:custGeom>
            <a:avLst/>
            <a:gdLst/>
            <a:ahLst/>
            <a:cxnLst/>
            <a:rect l="l" t="t" r="r" b="b"/>
            <a:pathLst>
              <a:path w="446404" h="85725">
                <a:moveTo>
                  <a:pt x="0" y="85725"/>
                </a:moveTo>
                <a:lnTo>
                  <a:pt x="446024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960107" y="2764546"/>
            <a:ext cx="630974" cy="11136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7002780" y="2793492"/>
            <a:ext cx="544830" cy="17780"/>
          </a:xfrm>
          <a:custGeom>
            <a:avLst/>
            <a:gdLst/>
            <a:ahLst/>
            <a:cxnLst/>
            <a:rect l="l" t="t" r="r" b="b"/>
            <a:pathLst>
              <a:path w="544829" h="17780">
                <a:moveTo>
                  <a:pt x="0" y="0"/>
                </a:moveTo>
                <a:lnTo>
                  <a:pt x="544449" y="17525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7306056" y="3311601"/>
            <a:ext cx="633996" cy="13111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7348728" y="3340608"/>
            <a:ext cx="548005" cy="38100"/>
          </a:xfrm>
          <a:custGeom>
            <a:avLst/>
            <a:gdLst/>
            <a:ahLst/>
            <a:cxnLst/>
            <a:rect l="l" t="t" r="r" b="b"/>
            <a:pathLst>
              <a:path w="548004" h="38100">
                <a:moveTo>
                  <a:pt x="0" y="0"/>
                </a:moveTo>
                <a:lnTo>
                  <a:pt x="547624" y="3810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8127492" y="2775254"/>
            <a:ext cx="280390" cy="28188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8174735" y="2799588"/>
            <a:ext cx="190500" cy="192405"/>
          </a:xfrm>
          <a:custGeom>
            <a:avLst/>
            <a:gdLst/>
            <a:ahLst/>
            <a:cxnLst/>
            <a:rect l="l" t="t" r="r" b="b"/>
            <a:pathLst>
              <a:path w="190500" h="192405">
                <a:moveTo>
                  <a:pt x="0" y="192024"/>
                </a:moveTo>
                <a:lnTo>
                  <a:pt x="190500" y="192024"/>
                </a:lnTo>
                <a:lnTo>
                  <a:pt x="190500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8221980" y="2895650"/>
            <a:ext cx="281889" cy="28188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8269223" y="2919983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8269223" y="2919983"/>
            <a:ext cx="192405" cy="192405"/>
          </a:xfrm>
          <a:custGeom>
            <a:avLst/>
            <a:gdLst/>
            <a:ahLst/>
            <a:cxnLst/>
            <a:rect l="l" t="t" r="r" b="b"/>
            <a:pathLst>
              <a:path w="192404" h="192405">
                <a:moveTo>
                  <a:pt x="0" y="192024"/>
                </a:moveTo>
                <a:lnTo>
                  <a:pt x="192024" y="192024"/>
                </a:lnTo>
                <a:lnTo>
                  <a:pt x="192024" y="0"/>
                </a:lnTo>
                <a:lnTo>
                  <a:pt x="0" y="0"/>
                </a:lnTo>
                <a:lnTo>
                  <a:pt x="0" y="192024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8321040" y="2987065"/>
            <a:ext cx="280390" cy="2803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8368283" y="301142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8368283" y="301142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0" y="190500"/>
                </a:moveTo>
                <a:lnTo>
                  <a:pt x="190500" y="190500"/>
                </a:lnTo>
                <a:lnTo>
                  <a:pt x="190500" y="0"/>
                </a:lnTo>
                <a:lnTo>
                  <a:pt x="0" y="0"/>
                </a:lnTo>
                <a:lnTo>
                  <a:pt x="0" y="190500"/>
                </a:lnTo>
                <a:close/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7708392" y="2764535"/>
            <a:ext cx="509003" cy="12344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7751064" y="2793492"/>
            <a:ext cx="422275" cy="30480"/>
          </a:xfrm>
          <a:custGeom>
            <a:avLst/>
            <a:gdLst/>
            <a:ahLst/>
            <a:cxnLst/>
            <a:rect l="l" t="t" r="r" b="b"/>
            <a:pathLst>
              <a:path w="422275" h="30480">
                <a:moveTo>
                  <a:pt x="0" y="30225"/>
                </a:moveTo>
                <a:lnTo>
                  <a:pt x="422275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8043671" y="3336035"/>
            <a:ext cx="557822" cy="11430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8086343" y="3364991"/>
            <a:ext cx="471805" cy="20955"/>
          </a:xfrm>
          <a:custGeom>
            <a:avLst/>
            <a:gdLst/>
            <a:ahLst/>
            <a:cxnLst/>
            <a:rect l="l" t="t" r="r" b="b"/>
            <a:pathLst>
              <a:path w="471804" h="20954">
                <a:moveTo>
                  <a:pt x="0" y="20700"/>
                </a:moveTo>
                <a:lnTo>
                  <a:pt x="47155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 txBox="1"/>
          <p:nvPr/>
        </p:nvSpPr>
        <p:spPr>
          <a:xfrm>
            <a:off x="8444230" y="2726562"/>
            <a:ext cx="334645" cy="5835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5">
                <a:latin typeface="Arial"/>
                <a:cs typeface="Arial"/>
              </a:rPr>
              <a:t>dog</a:t>
            </a:r>
            <a:endParaRPr sz="100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</a:pPr>
            <a:r>
              <a:rPr sz="1000" spc="-35">
                <a:latin typeface="Arial"/>
                <a:cs typeface="Arial"/>
              </a:rPr>
              <a:t>cat</a:t>
            </a:r>
            <a:endParaRPr sz="100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800"/>
              </a:spcBef>
            </a:pPr>
            <a:r>
              <a:rPr sz="1000" spc="-315">
                <a:latin typeface="Arial"/>
                <a:cs typeface="Arial"/>
              </a:rPr>
              <a:t>…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7" name="object 217"/>
          <p:cNvSpPr/>
          <p:nvPr/>
        </p:nvSpPr>
        <p:spPr>
          <a:xfrm>
            <a:off x="6745223" y="3320784"/>
            <a:ext cx="455650" cy="93102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6787895" y="3349752"/>
            <a:ext cx="368300" cy="0"/>
          </a:xfrm>
          <a:custGeom>
            <a:avLst/>
            <a:gdLst/>
            <a:ahLst/>
            <a:cxnLst/>
            <a:rect l="l" t="t" r="r" b="b"/>
            <a:pathLst>
              <a:path w="368300">
                <a:moveTo>
                  <a:pt x="0" y="0"/>
                </a:moveTo>
                <a:lnTo>
                  <a:pt x="368300" y="0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6397752" y="2770632"/>
            <a:ext cx="455650" cy="9601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6440423" y="2799588"/>
            <a:ext cx="368300" cy="3175"/>
          </a:xfrm>
          <a:custGeom>
            <a:avLst/>
            <a:gdLst/>
            <a:ahLst/>
            <a:cxnLst/>
            <a:rect l="l" t="t" r="r" b="b"/>
            <a:pathLst>
              <a:path w="368300" h="3175">
                <a:moveTo>
                  <a:pt x="0" y="0"/>
                </a:moveTo>
                <a:lnTo>
                  <a:pt x="368300" y="3175"/>
                </a:lnTo>
              </a:path>
            </a:pathLst>
          </a:custGeom>
          <a:ln w="12192">
            <a:solidFill>
              <a:srgbClr val="00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490472" y="3889222"/>
            <a:ext cx="4572000" cy="32311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546097" y="3911346"/>
            <a:ext cx="4465320" cy="230504"/>
          </a:xfrm>
          <a:custGeom>
            <a:avLst/>
            <a:gdLst/>
            <a:ahLst/>
            <a:cxnLst/>
            <a:rect l="l" t="t" r="r" b="b"/>
            <a:pathLst>
              <a:path w="4465320" h="230504">
                <a:moveTo>
                  <a:pt x="4465320" y="0"/>
                </a:moveTo>
                <a:lnTo>
                  <a:pt x="4463805" y="44767"/>
                </a:lnTo>
                <a:lnTo>
                  <a:pt x="4459684" y="81343"/>
                </a:lnTo>
                <a:lnTo>
                  <a:pt x="4453586" y="106013"/>
                </a:lnTo>
                <a:lnTo>
                  <a:pt x="4446143" y="115061"/>
                </a:lnTo>
                <a:lnTo>
                  <a:pt x="2251837" y="115061"/>
                </a:lnTo>
                <a:lnTo>
                  <a:pt x="2244393" y="124110"/>
                </a:lnTo>
                <a:lnTo>
                  <a:pt x="2238295" y="148780"/>
                </a:lnTo>
                <a:lnTo>
                  <a:pt x="2234174" y="185356"/>
                </a:lnTo>
                <a:lnTo>
                  <a:pt x="2232660" y="230123"/>
                </a:lnTo>
                <a:lnTo>
                  <a:pt x="2231145" y="185356"/>
                </a:lnTo>
                <a:lnTo>
                  <a:pt x="2227024" y="148780"/>
                </a:lnTo>
                <a:lnTo>
                  <a:pt x="2220926" y="124110"/>
                </a:lnTo>
                <a:lnTo>
                  <a:pt x="2213482" y="115061"/>
                </a:lnTo>
                <a:lnTo>
                  <a:pt x="19177" y="115061"/>
                </a:lnTo>
                <a:lnTo>
                  <a:pt x="11733" y="106013"/>
                </a:lnTo>
                <a:lnTo>
                  <a:pt x="5635" y="81343"/>
                </a:lnTo>
                <a:lnTo>
                  <a:pt x="1514" y="44767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6012179" y="3889222"/>
            <a:ext cx="2214372" cy="32311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6067805" y="3911346"/>
            <a:ext cx="2108200" cy="230504"/>
          </a:xfrm>
          <a:custGeom>
            <a:avLst/>
            <a:gdLst/>
            <a:ahLst/>
            <a:cxnLst/>
            <a:rect l="l" t="t" r="r" b="b"/>
            <a:pathLst>
              <a:path w="2108200" h="230504">
                <a:moveTo>
                  <a:pt x="2107692" y="0"/>
                </a:moveTo>
                <a:lnTo>
                  <a:pt x="2106177" y="44767"/>
                </a:lnTo>
                <a:lnTo>
                  <a:pt x="2102056" y="81343"/>
                </a:lnTo>
                <a:lnTo>
                  <a:pt x="2095958" y="106013"/>
                </a:lnTo>
                <a:lnTo>
                  <a:pt x="2088515" y="115061"/>
                </a:lnTo>
                <a:lnTo>
                  <a:pt x="1073023" y="115061"/>
                </a:lnTo>
                <a:lnTo>
                  <a:pt x="1065579" y="124110"/>
                </a:lnTo>
                <a:lnTo>
                  <a:pt x="1059481" y="148780"/>
                </a:lnTo>
                <a:lnTo>
                  <a:pt x="1055360" y="185356"/>
                </a:lnTo>
                <a:lnTo>
                  <a:pt x="1053846" y="230123"/>
                </a:lnTo>
                <a:lnTo>
                  <a:pt x="1052331" y="185356"/>
                </a:lnTo>
                <a:lnTo>
                  <a:pt x="1048210" y="148780"/>
                </a:lnTo>
                <a:lnTo>
                  <a:pt x="1042112" y="124110"/>
                </a:lnTo>
                <a:lnTo>
                  <a:pt x="1034669" y="115061"/>
                </a:lnTo>
                <a:lnTo>
                  <a:pt x="19177" y="115061"/>
                </a:lnTo>
                <a:lnTo>
                  <a:pt x="11733" y="106013"/>
                </a:lnTo>
                <a:lnTo>
                  <a:pt x="5635" y="81343"/>
                </a:lnTo>
                <a:lnTo>
                  <a:pt x="1514" y="44767"/>
                </a:lnTo>
                <a:lnTo>
                  <a:pt x="0" y="0"/>
                </a:lnTo>
              </a:path>
            </a:pathLst>
          </a:custGeom>
          <a:ln w="2590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 txBox="1"/>
          <p:nvPr/>
        </p:nvSpPr>
        <p:spPr>
          <a:xfrm>
            <a:off x="389026" y="552502"/>
            <a:ext cx="8157209" cy="171513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800" spc="-135">
                <a:latin typeface="Arial"/>
                <a:cs typeface="Arial"/>
              </a:rPr>
              <a:t>Performance </a:t>
            </a:r>
            <a:r>
              <a:rPr sz="2800" spc="-145">
                <a:latin typeface="Arial"/>
                <a:cs typeface="Arial"/>
              </a:rPr>
              <a:t>is </a:t>
            </a:r>
            <a:r>
              <a:rPr sz="2800" spc="-105">
                <a:latin typeface="Arial"/>
                <a:cs typeface="Arial"/>
              </a:rPr>
              <a:t>very </a:t>
            </a:r>
            <a:r>
              <a:rPr sz="2800" b="1" spc="-204">
                <a:solidFill>
                  <a:srgbClr val="1E469F"/>
                </a:solidFill>
                <a:latin typeface="Arial"/>
                <a:cs typeface="Arial"/>
              </a:rPr>
              <a:t>sensitive </a:t>
            </a:r>
            <a:r>
              <a:rPr sz="2800" spc="20">
                <a:latin typeface="Arial"/>
                <a:cs typeface="Arial"/>
              </a:rPr>
              <a:t>to </a:t>
            </a:r>
            <a:r>
              <a:rPr sz="2800" b="1" spc="-225">
                <a:solidFill>
                  <a:srgbClr val="1E469F"/>
                </a:solidFill>
                <a:latin typeface="Arial"/>
                <a:cs typeface="Arial"/>
              </a:rPr>
              <a:t>many</a:t>
            </a:r>
            <a:r>
              <a:rPr sz="2800" b="1" spc="-22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b="1" spc="-190">
                <a:solidFill>
                  <a:srgbClr val="1E469F"/>
                </a:solidFill>
                <a:latin typeface="Arial"/>
                <a:cs typeface="Arial"/>
              </a:rPr>
              <a:t>hyperparameters</a:t>
            </a:r>
            <a:endParaRPr sz="28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605"/>
              </a:spcBef>
            </a:pPr>
            <a:r>
              <a:rPr sz="2400" spc="-60">
                <a:latin typeface="Arial"/>
                <a:cs typeface="Arial"/>
              </a:rPr>
              <a:t>Architectural</a:t>
            </a:r>
            <a:r>
              <a:rPr sz="2400" spc="-170">
                <a:latin typeface="Arial"/>
                <a:cs typeface="Arial"/>
              </a:rPr>
              <a:t> </a:t>
            </a:r>
            <a:r>
              <a:rPr sz="2400" spc="-95">
                <a:latin typeface="Arial"/>
                <a:cs typeface="Arial"/>
              </a:rPr>
              <a:t>hyperparameters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100">
              <a:latin typeface="Times New Roman"/>
              <a:cs typeface="Times New Roman"/>
            </a:endParaRPr>
          </a:p>
          <a:p>
            <a:pPr marL="4982210">
              <a:lnSpc>
                <a:spcPct val="100000"/>
              </a:lnSpc>
              <a:spcBef>
                <a:spcPts val="5"/>
              </a:spcBef>
            </a:pPr>
            <a:r>
              <a:rPr sz="1800" spc="-60">
                <a:latin typeface="Arial"/>
                <a:cs typeface="Arial"/>
              </a:rPr>
              <a:t>Units </a:t>
            </a:r>
            <a:r>
              <a:rPr sz="1800" spc="-50">
                <a:latin typeface="Arial"/>
                <a:cs typeface="Arial"/>
              </a:rPr>
              <a:t>per</a:t>
            </a:r>
            <a:r>
              <a:rPr sz="1800" spc="-125">
                <a:latin typeface="Arial"/>
                <a:cs typeface="Arial"/>
              </a:rPr>
              <a:t> </a:t>
            </a:r>
            <a:r>
              <a:rPr sz="1800" spc="-75"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226" name="object 226"/>
          <p:cNvSpPr/>
          <p:nvPr/>
        </p:nvSpPr>
        <p:spPr>
          <a:xfrm>
            <a:off x="6006084" y="2290597"/>
            <a:ext cx="422186" cy="58366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6048883" y="2313939"/>
            <a:ext cx="227965" cy="387350"/>
          </a:xfrm>
          <a:custGeom>
            <a:avLst/>
            <a:gdLst/>
            <a:ahLst/>
            <a:cxnLst/>
            <a:rect l="l" t="t" r="r" b="b"/>
            <a:pathLst>
              <a:path w="227964" h="387350">
                <a:moveTo>
                  <a:pt x="135762" y="304673"/>
                </a:moveTo>
                <a:lnTo>
                  <a:pt x="127888" y="306705"/>
                </a:lnTo>
                <a:lnTo>
                  <a:pt x="124205" y="312927"/>
                </a:lnTo>
                <a:lnTo>
                  <a:pt x="120650" y="319150"/>
                </a:lnTo>
                <a:lnTo>
                  <a:pt x="122681" y="327025"/>
                </a:lnTo>
                <a:lnTo>
                  <a:pt x="225678" y="387350"/>
                </a:lnTo>
                <a:lnTo>
                  <a:pt x="225932" y="371348"/>
                </a:lnTo>
                <a:lnTo>
                  <a:pt x="201802" y="371348"/>
                </a:lnTo>
                <a:lnTo>
                  <a:pt x="178346" y="329660"/>
                </a:lnTo>
                <a:lnTo>
                  <a:pt x="135762" y="304673"/>
                </a:lnTo>
                <a:close/>
              </a:path>
              <a:path w="227964" h="387350">
                <a:moveTo>
                  <a:pt x="178346" y="329660"/>
                </a:moveTo>
                <a:lnTo>
                  <a:pt x="201802" y="371348"/>
                </a:lnTo>
                <a:lnTo>
                  <a:pt x="213492" y="364744"/>
                </a:lnTo>
                <a:lnTo>
                  <a:pt x="200025" y="364744"/>
                </a:lnTo>
                <a:lnTo>
                  <a:pt x="200400" y="342582"/>
                </a:lnTo>
                <a:lnTo>
                  <a:pt x="178346" y="329660"/>
                </a:lnTo>
                <a:close/>
              </a:path>
              <a:path w="227964" h="387350">
                <a:moveTo>
                  <a:pt x="207517" y="262000"/>
                </a:moveTo>
                <a:lnTo>
                  <a:pt x="201549" y="267715"/>
                </a:lnTo>
                <a:lnTo>
                  <a:pt x="201542" y="275209"/>
                </a:lnTo>
                <a:lnTo>
                  <a:pt x="200835" y="316951"/>
                </a:lnTo>
                <a:lnTo>
                  <a:pt x="224281" y="358648"/>
                </a:lnTo>
                <a:lnTo>
                  <a:pt x="201802" y="371348"/>
                </a:lnTo>
                <a:lnTo>
                  <a:pt x="225932" y="371348"/>
                </a:lnTo>
                <a:lnTo>
                  <a:pt x="227456" y="275209"/>
                </a:lnTo>
                <a:lnTo>
                  <a:pt x="227456" y="268097"/>
                </a:lnTo>
                <a:lnTo>
                  <a:pt x="221868" y="262127"/>
                </a:lnTo>
                <a:lnTo>
                  <a:pt x="214629" y="262127"/>
                </a:lnTo>
                <a:lnTo>
                  <a:pt x="207517" y="262000"/>
                </a:lnTo>
                <a:close/>
              </a:path>
              <a:path w="227964" h="387350">
                <a:moveTo>
                  <a:pt x="200400" y="342582"/>
                </a:moveTo>
                <a:lnTo>
                  <a:pt x="200025" y="364744"/>
                </a:lnTo>
                <a:lnTo>
                  <a:pt x="219582" y="353822"/>
                </a:lnTo>
                <a:lnTo>
                  <a:pt x="200400" y="342582"/>
                </a:lnTo>
                <a:close/>
              </a:path>
              <a:path w="227964" h="387350">
                <a:moveTo>
                  <a:pt x="200835" y="316951"/>
                </a:moveTo>
                <a:lnTo>
                  <a:pt x="200400" y="342582"/>
                </a:lnTo>
                <a:lnTo>
                  <a:pt x="219582" y="353822"/>
                </a:lnTo>
                <a:lnTo>
                  <a:pt x="200025" y="364744"/>
                </a:lnTo>
                <a:lnTo>
                  <a:pt x="213492" y="364744"/>
                </a:lnTo>
                <a:lnTo>
                  <a:pt x="224281" y="358648"/>
                </a:lnTo>
                <a:lnTo>
                  <a:pt x="200835" y="316951"/>
                </a:lnTo>
                <a:close/>
              </a:path>
              <a:path w="227964" h="387350">
                <a:moveTo>
                  <a:pt x="22605" y="0"/>
                </a:moveTo>
                <a:lnTo>
                  <a:pt x="0" y="12700"/>
                </a:lnTo>
                <a:lnTo>
                  <a:pt x="178346" y="329660"/>
                </a:lnTo>
                <a:lnTo>
                  <a:pt x="200400" y="342582"/>
                </a:lnTo>
                <a:lnTo>
                  <a:pt x="200835" y="316951"/>
                </a:lnTo>
                <a:lnTo>
                  <a:pt x="2260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6010655" y="2295131"/>
            <a:ext cx="982979" cy="588276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6052946" y="2317750"/>
            <a:ext cx="786765" cy="401955"/>
          </a:xfrm>
          <a:custGeom>
            <a:avLst/>
            <a:gdLst/>
            <a:ahLst/>
            <a:cxnLst/>
            <a:rect l="l" t="t" r="r" b="b"/>
            <a:pathLst>
              <a:path w="786765" h="401955">
                <a:moveTo>
                  <a:pt x="715005" y="372066"/>
                </a:moveTo>
                <a:lnTo>
                  <a:pt x="665860" y="375665"/>
                </a:lnTo>
                <a:lnTo>
                  <a:pt x="660526" y="381888"/>
                </a:lnTo>
                <a:lnTo>
                  <a:pt x="661543" y="396239"/>
                </a:lnTo>
                <a:lnTo>
                  <a:pt x="667766" y="401574"/>
                </a:lnTo>
                <a:lnTo>
                  <a:pt x="781679" y="393064"/>
                </a:lnTo>
                <a:lnTo>
                  <a:pt x="758062" y="393064"/>
                </a:lnTo>
                <a:lnTo>
                  <a:pt x="715005" y="372066"/>
                </a:lnTo>
                <a:close/>
              </a:path>
              <a:path w="786765" h="401955">
                <a:moveTo>
                  <a:pt x="740648" y="370180"/>
                </a:moveTo>
                <a:lnTo>
                  <a:pt x="715005" y="372066"/>
                </a:lnTo>
                <a:lnTo>
                  <a:pt x="758062" y="393064"/>
                </a:lnTo>
                <a:lnTo>
                  <a:pt x="760224" y="388620"/>
                </a:lnTo>
                <a:lnTo>
                  <a:pt x="752982" y="388620"/>
                </a:lnTo>
                <a:lnTo>
                  <a:pt x="740648" y="370180"/>
                </a:lnTo>
                <a:close/>
              </a:path>
              <a:path w="786765" h="401955">
                <a:moveTo>
                  <a:pt x="712470" y="291846"/>
                </a:moveTo>
                <a:lnTo>
                  <a:pt x="706501" y="295783"/>
                </a:lnTo>
                <a:lnTo>
                  <a:pt x="700531" y="299847"/>
                </a:lnTo>
                <a:lnTo>
                  <a:pt x="699007" y="307848"/>
                </a:lnTo>
                <a:lnTo>
                  <a:pt x="702945" y="313816"/>
                </a:lnTo>
                <a:lnTo>
                  <a:pt x="726379" y="348849"/>
                </a:lnTo>
                <a:lnTo>
                  <a:pt x="769366" y="369824"/>
                </a:lnTo>
                <a:lnTo>
                  <a:pt x="758062" y="393064"/>
                </a:lnTo>
                <a:lnTo>
                  <a:pt x="781679" y="393064"/>
                </a:lnTo>
                <a:lnTo>
                  <a:pt x="786764" y="392684"/>
                </a:lnTo>
                <a:lnTo>
                  <a:pt x="724534" y="299465"/>
                </a:lnTo>
                <a:lnTo>
                  <a:pt x="720471" y="293497"/>
                </a:lnTo>
                <a:lnTo>
                  <a:pt x="712470" y="291846"/>
                </a:lnTo>
                <a:close/>
              </a:path>
              <a:path w="786765" h="401955">
                <a:moveTo>
                  <a:pt x="762761" y="368553"/>
                </a:moveTo>
                <a:lnTo>
                  <a:pt x="740648" y="370180"/>
                </a:lnTo>
                <a:lnTo>
                  <a:pt x="752982" y="388620"/>
                </a:lnTo>
                <a:lnTo>
                  <a:pt x="762761" y="368553"/>
                </a:lnTo>
                <a:close/>
              </a:path>
              <a:path w="786765" h="401955">
                <a:moveTo>
                  <a:pt x="766763" y="368553"/>
                </a:moveTo>
                <a:lnTo>
                  <a:pt x="762761" y="368553"/>
                </a:lnTo>
                <a:lnTo>
                  <a:pt x="752982" y="388620"/>
                </a:lnTo>
                <a:lnTo>
                  <a:pt x="760224" y="388620"/>
                </a:lnTo>
                <a:lnTo>
                  <a:pt x="769366" y="369824"/>
                </a:lnTo>
                <a:lnTo>
                  <a:pt x="766763" y="368553"/>
                </a:lnTo>
                <a:close/>
              </a:path>
              <a:path w="786765" h="401955">
                <a:moveTo>
                  <a:pt x="11429" y="0"/>
                </a:moveTo>
                <a:lnTo>
                  <a:pt x="0" y="23367"/>
                </a:lnTo>
                <a:lnTo>
                  <a:pt x="715005" y="372066"/>
                </a:lnTo>
                <a:lnTo>
                  <a:pt x="740648" y="370180"/>
                </a:lnTo>
                <a:lnTo>
                  <a:pt x="726379" y="348849"/>
                </a:lnTo>
                <a:lnTo>
                  <a:pt x="11429" y="0"/>
                </a:lnTo>
                <a:close/>
              </a:path>
              <a:path w="786765" h="401955">
                <a:moveTo>
                  <a:pt x="726379" y="348849"/>
                </a:moveTo>
                <a:lnTo>
                  <a:pt x="740648" y="370180"/>
                </a:lnTo>
                <a:lnTo>
                  <a:pt x="762761" y="368553"/>
                </a:lnTo>
                <a:lnTo>
                  <a:pt x="766763" y="368553"/>
                </a:lnTo>
                <a:lnTo>
                  <a:pt x="726379" y="3488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995415" y="2281427"/>
            <a:ext cx="1738884" cy="58978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038722" y="2304669"/>
            <a:ext cx="1541780" cy="427355"/>
          </a:xfrm>
          <a:custGeom>
            <a:avLst/>
            <a:gdLst/>
            <a:ahLst/>
            <a:cxnLst/>
            <a:rect l="l" t="t" r="r" b="b"/>
            <a:pathLst>
              <a:path w="1541779" h="427355">
                <a:moveTo>
                  <a:pt x="1467111" y="388445"/>
                </a:moveTo>
                <a:lnTo>
                  <a:pt x="1419732" y="402335"/>
                </a:lnTo>
                <a:lnTo>
                  <a:pt x="1415796" y="409447"/>
                </a:lnTo>
                <a:lnTo>
                  <a:pt x="1417827" y="416432"/>
                </a:lnTo>
                <a:lnTo>
                  <a:pt x="1419859" y="423290"/>
                </a:lnTo>
                <a:lnTo>
                  <a:pt x="1426972" y="427227"/>
                </a:lnTo>
                <a:lnTo>
                  <a:pt x="1519900" y="399922"/>
                </a:lnTo>
                <a:lnTo>
                  <a:pt x="1513458" y="399922"/>
                </a:lnTo>
                <a:lnTo>
                  <a:pt x="1467111" y="388445"/>
                </a:lnTo>
                <a:close/>
              </a:path>
              <a:path w="1541779" h="427355">
                <a:moveTo>
                  <a:pt x="1491589" y="381282"/>
                </a:moveTo>
                <a:lnTo>
                  <a:pt x="1467111" y="388445"/>
                </a:lnTo>
                <a:lnTo>
                  <a:pt x="1513458" y="399922"/>
                </a:lnTo>
                <a:lnTo>
                  <a:pt x="1514244" y="396747"/>
                </a:lnTo>
                <a:lnTo>
                  <a:pt x="1507490" y="396747"/>
                </a:lnTo>
                <a:lnTo>
                  <a:pt x="1491589" y="381282"/>
                </a:lnTo>
                <a:close/>
              </a:path>
              <a:path w="1541779" h="427355">
                <a:moveTo>
                  <a:pt x="1455927" y="310388"/>
                </a:moveTo>
                <a:lnTo>
                  <a:pt x="1447673" y="310514"/>
                </a:lnTo>
                <a:lnTo>
                  <a:pt x="1442720" y="315721"/>
                </a:lnTo>
                <a:lnTo>
                  <a:pt x="1437767" y="320801"/>
                </a:lnTo>
                <a:lnTo>
                  <a:pt x="1437894" y="329056"/>
                </a:lnTo>
                <a:lnTo>
                  <a:pt x="1473019" y="363221"/>
                </a:lnTo>
                <a:lnTo>
                  <a:pt x="1519681" y="374776"/>
                </a:lnTo>
                <a:lnTo>
                  <a:pt x="1513458" y="399922"/>
                </a:lnTo>
                <a:lnTo>
                  <a:pt x="1519900" y="399922"/>
                </a:lnTo>
                <a:lnTo>
                  <a:pt x="1541526" y="393572"/>
                </a:lnTo>
                <a:lnTo>
                  <a:pt x="1461007" y="315467"/>
                </a:lnTo>
                <a:lnTo>
                  <a:pt x="1455927" y="310388"/>
                </a:lnTo>
                <a:close/>
              </a:path>
              <a:path w="1541779" h="427355">
                <a:moveTo>
                  <a:pt x="1512951" y="375030"/>
                </a:moveTo>
                <a:lnTo>
                  <a:pt x="1491589" y="381282"/>
                </a:lnTo>
                <a:lnTo>
                  <a:pt x="1507490" y="396747"/>
                </a:lnTo>
                <a:lnTo>
                  <a:pt x="1512951" y="375030"/>
                </a:lnTo>
                <a:close/>
              </a:path>
              <a:path w="1541779" h="427355">
                <a:moveTo>
                  <a:pt x="1519619" y="375030"/>
                </a:moveTo>
                <a:lnTo>
                  <a:pt x="1512951" y="375030"/>
                </a:lnTo>
                <a:lnTo>
                  <a:pt x="1507490" y="396747"/>
                </a:lnTo>
                <a:lnTo>
                  <a:pt x="1514244" y="396747"/>
                </a:lnTo>
                <a:lnTo>
                  <a:pt x="1519619" y="375030"/>
                </a:lnTo>
                <a:close/>
              </a:path>
              <a:path w="1541779" h="427355">
                <a:moveTo>
                  <a:pt x="6350" y="0"/>
                </a:moveTo>
                <a:lnTo>
                  <a:pt x="0" y="25145"/>
                </a:lnTo>
                <a:lnTo>
                  <a:pt x="1467111" y="388445"/>
                </a:lnTo>
                <a:lnTo>
                  <a:pt x="1491589" y="381282"/>
                </a:lnTo>
                <a:lnTo>
                  <a:pt x="1473019" y="363221"/>
                </a:lnTo>
                <a:lnTo>
                  <a:pt x="6350" y="0"/>
                </a:lnTo>
                <a:close/>
              </a:path>
              <a:path w="1541779" h="427355">
                <a:moveTo>
                  <a:pt x="1473019" y="363221"/>
                </a:moveTo>
                <a:lnTo>
                  <a:pt x="1491589" y="381282"/>
                </a:lnTo>
                <a:lnTo>
                  <a:pt x="1512951" y="375030"/>
                </a:lnTo>
                <a:lnTo>
                  <a:pt x="1519619" y="375030"/>
                </a:lnTo>
                <a:lnTo>
                  <a:pt x="1519681" y="374776"/>
                </a:lnTo>
                <a:lnTo>
                  <a:pt x="1473019" y="3632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2743200" y="2278418"/>
            <a:ext cx="3337560" cy="43734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2900933" y="2301239"/>
            <a:ext cx="3141345" cy="294005"/>
          </a:xfrm>
          <a:custGeom>
            <a:avLst/>
            <a:gdLst/>
            <a:ahLst/>
            <a:cxnLst/>
            <a:rect l="l" t="t" r="r" b="b"/>
            <a:pathLst>
              <a:path w="3141345" h="294005">
                <a:moveTo>
                  <a:pt x="98425" y="174117"/>
                </a:moveTo>
                <a:lnTo>
                  <a:pt x="0" y="241554"/>
                </a:lnTo>
                <a:lnTo>
                  <a:pt x="100711" y="290957"/>
                </a:lnTo>
                <a:lnTo>
                  <a:pt x="107061" y="294005"/>
                </a:lnTo>
                <a:lnTo>
                  <a:pt x="114935" y="291338"/>
                </a:lnTo>
                <a:lnTo>
                  <a:pt x="117983" y="284988"/>
                </a:lnTo>
                <a:lnTo>
                  <a:pt x="121158" y="278511"/>
                </a:lnTo>
                <a:lnTo>
                  <a:pt x="118491" y="270763"/>
                </a:lnTo>
                <a:lnTo>
                  <a:pt x="112141" y="267588"/>
                </a:lnTo>
                <a:lnTo>
                  <a:pt x="81446" y="252602"/>
                </a:lnTo>
                <a:lnTo>
                  <a:pt x="26543" y="252602"/>
                </a:lnTo>
                <a:lnTo>
                  <a:pt x="24638" y="226822"/>
                </a:lnTo>
                <a:lnTo>
                  <a:pt x="72334" y="223348"/>
                </a:lnTo>
                <a:lnTo>
                  <a:pt x="107188" y="199517"/>
                </a:lnTo>
                <a:lnTo>
                  <a:pt x="113030" y="195452"/>
                </a:lnTo>
                <a:lnTo>
                  <a:pt x="114554" y="187451"/>
                </a:lnTo>
                <a:lnTo>
                  <a:pt x="110490" y="181483"/>
                </a:lnTo>
                <a:lnTo>
                  <a:pt x="106426" y="175640"/>
                </a:lnTo>
                <a:lnTo>
                  <a:pt x="98425" y="174117"/>
                </a:lnTo>
                <a:close/>
              </a:path>
              <a:path w="3141345" h="294005">
                <a:moveTo>
                  <a:pt x="72334" y="223348"/>
                </a:moveTo>
                <a:lnTo>
                  <a:pt x="24638" y="226822"/>
                </a:lnTo>
                <a:lnTo>
                  <a:pt x="26543" y="252602"/>
                </a:lnTo>
                <a:lnTo>
                  <a:pt x="57948" y="250317"/>
                </a:lnTo>
                <a:lnTo>
                  <a:pt x="32893" y="250317"/>
                </a:lnTo>
                <a:lnTo>
                  <a:pt x="31242" y="228092"/>
                </a:lnTo>
                <a:lnTo>
                  <a:pt x="65397" y="228092"/>
                </a:lnTo>
                <a:lnTo>
                  <a:pt x="72334" y="223348"/>
                </a:lnTo>
                <a:close/>
              </a:path>
              <a:path w="3141345" h="294005">
                <a:moveTo>
                  <a:pt x="74322" y="249125"/>
                </a:moveTo>
                <a:lnTo>
                  <a:pt x="26543" y="252602"/>
                </a:lnTo>
                <a:lnTo>
                  <a:pt x="81446" y="252602"/>
                </a:lnTo>
                <a:lnTo>
                  <a:pt x="74322" y="249125"/>
                </a:lnTo>
                <a:close/>
              </a:path>
              <a:path w="3141345" h="294005">
                <a:moveTo>
                  <a:pt x="31242" y="228092"/>
                </a:moveTo>
                <a:lnTo>
                  <a:pt x="32893" y="250317"/>
                </a:lnTo>
                <a:lnTo>
                  <a:pt x="51168" y="237820"/>
                </a:lnTo>
                <a:lnTo>
                  <a:pt x="31242" y="228092"/>
                </a:lnTo>
                <a:close/>
              </a:path>
              <a:path w="3141345" h="294005">
                <a:moveTo>
                  <a:pt x="51168" y="237820"/>
                </a:moveTo>
                <a:lnTo>
                  <a:pt x="32893" y="250317"/>
                </a:lnTo>
                <a:lnTo>
                  <a:pt x="57948" y="250317"/>
                </a:lnTo>
                <a:lnTo>
                  <a:pt x="74322" y="249125"/>
                </a:lnTo>
                <a:lnTo>
                  <a:pt x="51168" y="237820"/>
                </a:lnTo>
                <a:close/>
              </a:path>
              <a:path w="3141345" h="294005">
                <a:moveTo>
                  <a:pt x="3139186" y="0"/>
                </a:moveTo>
                <a:lnTo>
                  <a:pt x="72334" y="223348"/>
                </a:lnTo>
                <a:lnTo>
                  <a:pt x="51168" y="237820"/>
                </a:lnTo>
                <a:lnTo>
                  <a:pt x="74322" y="249125"/>
                </a:lnTo>
                <a:lnTo>
                  <a:pt x="3140964" y="25908"/>
                </a:lnTo>
                <a:lnTo>
                  <a:pt x="3139186" y="0"/>
                </a:lnTo>
                <a:close/>
              </a:path>
              <a:path w="3141345" h="294005">
                <a:moveTo>
                  <a:pt x="65397" y="228092"/>
                </a:moveTo>
                <a:lnTo>
                  <a:pt x="31242" y="228092"/>
                </a:lnTo>
                <a:lnTo>
                  <a:pt x="51168" y="237820"/>
                </a:lnTo>
                <a:lnTo>
                  <a:pt x="65397" y="2280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5242559" y="2295105"/>
            <a:ext cx="870216" cy="57611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5400294" y="2318130"/>
            <a:ext cx="675005" cy="382905"/>
          </a:xfrm>
          <a:custGeom>
            <a:avLst/>
            <a:gdLst/>
            <a:ahLst/>
            <a:cxnLst/>
            <a:rect l="l" t="t" r="r" b="b"/>
            <a:pathLst>
              <a:path w="675004" h="382905">
                <a:moveTo>
                  <a:pt x="69214" y="275209"/>
                </a:moveTo>
                <a:lnTo>
                  <a:pt x="61213" y="277241"/>
                </a:lnTo>
                <a:lnTo>
                  <a:pt x="57530" y="283337"/>
                </a:lnTo>
                <a:lnTo>
                  <a:pt x="0" y="379603"/>
                </a:lnTo>
                <a:lnTo>
                  <a:pt x="119252" y="382524"/>
                </a:lnTo>
                <a:lnTo>
                  <a:pt x="123458" y="378587"/>
                </a:lnTo>
                <a:lnTo>
                  <a:pt x="28701" y="378587"/>
                </a:lnTo>
                <a:lnTo>
                  <a:pt x="16255" y="355854"/>
                </a:lnTo>
                <a:lnTo>
                  <a:pt x="58142" y="332772"/>
                </a:lnTo>
                <a:lnTo>
                  <a:pt x="79755" y="296672"/>
                </a:lnTo>
                <a:lnTo>
                  <a:pt x="83438" y="290449"/>
                </a:lnTo>
                <a:lnTo>
                  <a:pt x="81406" y="282575"/>
                </a:lnTo>
                <a:lnTo>
                  <a:pt x="69214" y="275209"/>
                </a:lnTo>
                <a:close/>
              </a:path>
              <a:path w="675004" h="382905">
                <a:moveTo>
                  <a:pt x="58142" y="332772"/>
                </a:moveTo>
                <a:lnTo>
                  <a:pt x="16255" y="355854"/>
                </a:lnTo>
                <a:lnTo>
                  <a:pt x="28701" y="378587"/>
                </a:lnTo>
                <a:lnTo>
                  <a:pt x="37228" y="373888"/>
                </a:lnTo>
                <a:lnTo>
                  <a:pt x="33527" y="373888"/>
                </a:lnTo>
                <a:lnTo>
                  <a:pt x="22732" y="354330"/>
                </a:lnTo>
                <a:lnTo>
                  <a:pt x="45237" y="354330"/>
                </a:lnTo>
                <a:lnTo>
                  <a:pt x="58142" y="332772"/>
                </a:lnTo>
                <a:close/>
              </a:path>
              <a:path w="675004" h="382905">
                <a:moveTo>
                  <a:pt x="70632" y="355478"/>
                </a:moveTo>
                <a:lnTo>
                  <a:pt x="28701" y="378587"/>
                </a:lnTo>
                <a:lnTo>
                  <a:pt x="123458" y="378587"/>
                </a:lnTo>
                <a:lnTo>
                  <a:pt x="125221" y="376936"/>
                </a:lnTo>
                <a:lnTo>
                  <a:pt x="125348" y="369697"/>
                </a:lnTo>
                <a:lnTo>
                  <a:pt x="125602" y="362585"/>
                </a:lnTo>
                <a:lnTo>
                  <a:pt x="119887" y="356616"/>
                </a:lnTo>
                <a:lnTo>
                  <a:pt x="70632" y="355478"/>
                </a:lnTo>
                <a:close/>
              </a:path>
              <a:path w="675004" h="382905">
                <a:moveTo>
                  <a:pt x="22732" y="354330"/>
                </a:moveTo>
                <a:lnTo>
                  <a:pt x="33527" y="373888"/>
                </a:lnTo>
                <a:lnTo>
                  <a:pt x="44918" y="354861"/>
                </a:lnTo>
                <a:lnTo>
                  <a:pt x="22732" y="354330"/>
                </a:lnTo>
                <a:close/>
              </a:path>
              <a:path w="675004" h="382905">
                <a:moveTo>
                  <a:pt x="44918" y="354861"/>
                </a:moveTo>
                <a:lnTo>
                  <a:pt x="33527" y="373888"/>
                </a:lnTo>
                <a:lnTo>
                  <a:pt x="37228" y="373888"/>
                </a:lnTo>
                <a:lnTo>
                  <a:pt x="70632" y="355478"/>
                </a:lnTo>
                <a:lnTo>
                  <a:pt x="44918" y="354861"/>
                </a:lnTo>
                <a:close/>
              </a:path>
              <a:path w="675004" h="382905">
                <a:moveTo>
                  <a:pt x="662051" y="0"/>
                </a:moveTo>
                <a:lnTo>
                  <a:pt x="58142" y="332772"/>
                </a:lnTo>
                <a:lnTo>
                  <a:pt x="44918" y="354861"/>
                </a:lnTo>
                <a:lnTo>
                  <a:pt x="70632" y="355478"/>
                </a:lnTo>
                <a:lnTo>
                  <a:pt x="674623" y="22606"/>
                </a:lnTo>
                <a:lnTo>
                  <a:pt x="662051" y="0"/>
                </a:lnTo>
                <a:close/>
              </a:path>
              <a:path w="675004" h="382905">
                <a:moveTo>
                  <a:pt x="45237" y="354330"/>
                </a:moveTo>
                <a:lnTo>
                  <a:pt x="22732" y="354330"/>
                </a:lnTo>
                <a:lnTo>
                  <a:pt x="44918" y="354861"/>
                </a:lnTo>
                <a:lnTo>
                  <a:pt x="45237" y="35433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 txBox="1"/>
          <p:nvPr/>
        </p:nvSpPr>
        <p:spPr>
          <a:xfrm>
            <a:off x="1133043" y="3709796"/>
            <a:ext cx="7623809" cy="281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6050" algn="ctr">
              <a:lnSpc>
                <a:spcPct val="100000"/>
              </a:lnSpc>
              <a:spcBef>
                <a:spcPts val="100"/>
              </a:spcBef>
            </a:pPr>
            <a:r>
              <a:rPr sz="1800" spc="-90">
                <a:latin typeface="Arial"/>
                <a:cs typeface="Arial"/>
              </a:rPr>
              <a:t>Kernel</a:t>
            </a:r>
            <a:r>
              <a:rPr sz="1800" spc="-95">
                <a:latin typeface="Arial"/>
                <a:cs typeface="Arial"/>
              </a:rPr>
              <a:t> </a:t>
            </a:r>
            <a:r>
              <a:rPr sz="1800" spc="-135">
                <a:latin typeface="Arial"/>
                <a:cs typeface="Arial"/>
              </a:rPr>
              <a:t>size</a:t>
            </a:r>
            <a:endParaRPr sz="1800">
              <a:latin typeface="Arial"/>
              <a:cs typeface="Arial"/>
            </a:endParaRPr>
          </a:p>
          <a:p>
            <a:pPr marL="1668780">
              <a:lnSpc>
                <a:spcPct val="100000"/>
              </a:lnSpc>
              <a:spcBef>
                <a:spcPts val="1370"/>
              </a:spcBef>
              <a:tabLst>
                <a:tab pos="4970780" algn="l"/>
              </a:tabLst>
            </a:pPr>
            <a:r>
              <a:rPr sz="1800" spc="-105">
                <a:latin typeface="Arial"/>
                <a:cs typeface="Arial"/>
              </a:rPr>
              <a:t>#</a:t>
            </a:r>
            <a:r>
              <a:rPr sz="1800" spc="-95">
                <a:latin typeface="Arial"/>
                <a:cs typeface="Arial"/>
              </a:rPr>
              <a:t> </a:t>
            </a:r>
            <a:r>
              <a:rPr sz="1800" spc="-50">
                <a:latin typeface="Arial"/>
                <a:cs typeface="Arial"/>
              </a:rPr>
              <a:t>convolutional</a:t>
            </a:r>
            <a:r>
              <a:rPr sz="1800" spc="-70">
                <a:latin typeface="Arial"/>
                <a:cs typeface="Arial"/>
              </a:rPr>
              <a:t> </a:t>
            </a:r>
            <a:r>
              <a:rPr sz="1800" spc="-100">
                <a:latin typeface="Arial"/>
                <a:cs typeface="Arial"/>
              </a:rPr>
              <a:t>layers	</a:t>
            </a:r>
            <a:r>
              <a:rPr sz="2700" spc="-157" baseline="1543">
                <a:latin typeface="Arial"/>
                <a:cs typeface="Arial"/>
              </a:rPr>
              <a:t># </a:t>
            </a:r>
            <a:r>
              <a:rPr sz="2700" spc="-30" baseline="1543">
                <a:latin typeface="Arial"/>
                <a:cs typeface="Arial"/>
              </a:rPr>
              <a:t>fully </a:t>
            </a:r>
            <a:r>
              <a:rPr sz="2700" spc="-112" baseline="1543">
                <a:latin typeface="Arial"/>
                <a:cs typeface="Arial"/>
              </a:rPr>
              <a:t>connected</a:t>
            </a:r>
            <a:r>
              <a:rPr sz="2700" spc="-202" baseline="1543">
                <a:latin typeface="Arial"/>
                <a:cs typeface="Arial"/>
              </a:rPr>
              <a:t> </a:t>
            </a:r>
            <a:r>
              <a:rPr sz="2700" spc="-150" baseline="1543">
                <a:latin typeface="Arial"/>
                <a:cs typeface="Arial"/>
              </a:rPr>
              <a:t>layers</a:t>
            </a:r>
            <a:endParaRPr sz="2700" baseline="1543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spc="-65">
                <a:latin typeface="Arial"/>
                <a:cs typeface="Arial"/>
              </a:rPr>
              <a:t>Optimization </a:t>
            </a:r>
            <a:r>
              <a:rPr sz="2400" spc="-55">
                <a:latin typeface="Arial"/>
                <a:cs typeface="Arial"/>
              </a:rPr>
              <a:t>algorithm, </a:t>
            </a:r>
            <a:r>
              <a:rPr sz="2400" spc="-80">
                <a:latin typeface="Arial"/>
                <a:cs typeface="Arial"/>
              </a:rPr>
              <a:t>learning </a:t>
            </a:r>
            <a:r>
              <a:rPr sz="2400" spc="-100">
                <a:latin typeface="Arial"/>
                <a:cs typeface="Arial"/>
              </a:rPr>
              <a:t>rates,</a:t>
            </a:r>
            <a:r>
              <a:rPr sz="2400" spc="-370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momentum,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400" spc="-90">
                <a:latin typeface="Arial"/>
                <a:cs typeface="Arial"/>
              </a:rPr>
              <a:t>batch </a:t>
            </a:r>
            <a:r>
              <a:rPr sz="2400" spc="-65">
                <a:latin typeface="Arial"/>
                <a:cs typeface="Arial"/>
              </a:rPr>
              <a:t>normalization, </a:t>
            </a:r>
            <a:r>
              <a:rPr sz="2400" spc="-90">
                <a:latin typeface="Arial"/>
                <a:cs typeface="Arial"/>
              </a:rPr>
              <a:t>batch </a:t>
            </a:r>
            <a:r>
              <a:rPr sz="2400" spc="-175">
                <a:latin typeface="Arial"/>
                <a:cs typeface="Arial"/>
              </a:rPr>
              <a:t>sizes, </a:t>
            </a:r>
            <a:r>
              <a:rPr sz="2400" spc="-40">
                <a:latin typeface="Arial"/>
                <a:cs typeface="Arial"/>
              </a:rPr>
              <a:t>dropout </a:t>
            </a:r>
            <a:r>
              <a:rPr sz="2400" spc="-100">
                <a:latin typeface="Arial"/>
                <a:cs typeface="Arial"/>
              </a:rPr>
              <a:t>rates, </a:t>
            </a:r>
            <a:r>
              <a:rPr sz="2400" spc="-60">
                <a:latin typeface="Arial"/>
                <a:cs typeface="Arial"/>
              </a:rPr>
              <a:t>weight</a:t>
            </a:r>
            <a:r>
              <a:rPr sz="2400" spc="-365">
                <a:latin typeface="Arial"/>
                <a:cs typeface="Arial"/>
              </a:rPr>
              <a:t> </a:t>
            </a:r>
            <a:r>
              <a:rPr sz="2400" spc="-170">
                <a:latin typeface="Arial"/>
                <a:cs typeface="Arial"/>
              </a:rPr>
              <a:t>decay,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spc="-95">
                <a:latin typeface="Arial"/>
                <a:cs typeface="Arial"/>
              </a:rPr>
              <a:t>data </a:t>
            </a:r>
            <a:r>
              <a:rPr sz="2400" spc="-75">
                <a:latin typeface="Arial"/>
                <a:cs typeface="Arial"/>
              </a:rPr>
              <a:t>augmentation,</a:t>
            </a:r>
            <a:r>
              <a:rPr sz="2400" spc="-210">
                <a:latin typeface="Arial"/>
                <a:cs typeface="Arial"/>
              </a:rPr>
              <a:t> </a:t>
            </a:r>
            <a:r>
              <a:rPr sz="2400" spc="-745">
                <a:latin typeface="Arial"/>
                <a:cs typeface="Arial"/>
              </a:rPr>
              <a:t>…</a:t>
            </a:r>
            <a:endParaRPr sz="2400">
              <a:latin typeface="Arial"/>
              <a:cs typeface="Arial"/>
            </a:endParaRPr>
          </a:p>
          <a:p>
            <a:pPr marL="1295400">
              <a:lnSpc>
                <a:spcPct val="100000"/>
              </a:lnSpc>
              <a:spcBef>
                <a:spcPts val="2110"/>
              </a:spcBef>
            </a:pPr>
            <a:r>
              <a:rPr sz="2400" b="1" spc="-5">
                <a:solidFill>
                  <a:srgbClr val="1E469F"/>
                </a:solidFill>
                <a:latin typeface="Symbol"/>
                <a:cs typeface="Symbol"/>
              </a:rPr>
              <a:t></a:t>
            </a:r>
            <a:r>
              <a:rPr sz="2400" b="1" spc="-5">
                <a:solidFill>
                  <a:srgbClr val="1E469F"/>
                </a:solidFill>
                <a:latin typeface="Times New Roman"/>
                <a:cs typeface="Times New Roman"/>
              </a:rPr>
              <a:t> </a:t>
            </a:r>
            <a:r>
              <a:rPr sz="2400" b="1" spc="-225">
                <a:solidFill>
                  <a:srgbClr val="1E469F"/>
                </a:solidFill>
                <a:latin typeface="Arial"/>
                <a:cs typeface="Arial"/>
              </a:rPr>
              <a:t>Easily </a:t>
            </a:r>
            <a:r>
              <a:rPr sz="2400" b="1" spc="-114">
                <a:solidFill>
                  <a:srgbClr val="1E469F"/>
                </a:solidFill>
                <a:latin typeface="Arial"/>
                <a:cs typeface="Arial"/>
              </a:rPr>
              <a:t>20-50 </a:t>
            </a:r>
            <a:r>
              <a:rPr sz="2400" b="1" spc="-220">
                <a:solidFill>
                  <a:srgbClr val="1E469F"/>
                </a:solidFill>
                <a:latin typeface="Arial"/>
                <a:cs typeface="Arial"/>
              </a:rPr>
              <a:t>design</a:t>
            </a:r>
            <a:r>
              <a:rPr sz="2400" b="1" spc="-10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b="1" spc="-215">
                <a:solidFill>
                  <a:srgbClr val="1E469F"/>
                </a:solidFill>
                <a:latin typeface="Arial"/>
                <a:cs typeface="Arial"/>
              </a:rPr>
              <a:t>decisions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237" name="object 237"/>
          <p:cNvSpPr/>
          <p:nvPr/>
        </p:nvSpPr>
        <p:spPr>
          <a:xfrm>
            <a:off x="2438400" y="3569271"/>
            <a:ext cx="2176272" cy="31095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2596133" y="3650869"/>
            <a:ext cx="1980564" cy="144145"/>
          </a:xfrm>
          <a:custGeom>
            <a:avLst/>
            <a:gdLst/>
            <a:ahLst/>
            <a:cxnLst/>
            <a:rect l="l" t="t" r="r" b="b"/>
            <a:pathLst>
              <a:path w="1980564" h="144145">
                <a:moveTo>
                  <a:pt x="74003" y="46126"/>
                </a:moveTo>
                <a:lnTo>
                  <a:pt x="51396" y="58208"/>
                </a:lnTo>
                <a:lnTo>
                  <a:pt x="73198" y="72039"/>
                </a:lnTo>
                <a:lnTo>
                  <a:pt x="1979168" y="143763"/>
                </a:lnTo>
                <a:lnTo>
                  <a:pt x="1980057" y="117982"/>
                </a:lnTo>
                <a:lnTo>
                  <a:pt x="74003" y="46126"/>
                </a:lnTo>
                <a:close/>
              </a:path>
              <a:path w="1980564" h="144145">
                <a:moveTo>
                  <a:pt x="105156" y="0"/>
                </a:moveTo>
                <a:lnTo>
                  <a:pt x="98933" y="3428"/>
                </a:lnTo>
                <a:lnTo>
                  <a:pt x="0" y="56260"/>
                </a:lnTo>
                <a:lnTo>
                  <a:pt x="94615" y="116458"/>
                </a:lnTo>
                <a:lnTo>
                  <a:pt x="100711" y="120268"/>
                </a:lnTo>
                <a:lnTo>
                  <a:pt x="108712" y="118490"/>
                </a:lnTo>
                <a:lnTo>
                  <a:pt x="112522" y="112394"/>
                </a:lnTo>
                <a:lnTo>
                  <a:pt x="116332" y="106425"/>
                </a:lnTo>
                <a:lnTo>
                  <a:pt x="114554" y="98297"/>
                </a:lnTo>
                <a:lnTo>
                  <a:pt x="73198" y="72039"/>
                </a:lnTo>
                <a:lnTo>
                  <a:pt x="25146" y="70230"/>
                </a:lnTo>
                <a:lnTo>
                  <a:pt x="26162" y="44322"/>
                </a:lnTo>
                <a:lnTo>
                  <a:pt x="77378" y="44322"/>
                </a:lnTo>
                <a:lnTo>
                  <a:pt x="117475" y="22859"/>
                </a:lnTo>
                <a:lnTo>
                  <a:pt x="119761" y="15112"/>
                </a:lnTo>
                <a:lnTo>
                  <a:pt x="116459" y="8762"/>
                </a:lnTo>
                <a:lnTo>
                  <a:pt x="113030" y="2412"/>
                </a:lnTo>
                <a:lnTo>
                  <a:pt x="105156" y="0"/>
                </a:lnTo>
                <a:close/>
              </a:path>
              <a:path w="1980564" h="144145">
                <a:moveTo>
                  <a:pt x="26162" y="44322"/>
                </a:moveTo>
                <a:lnTo>
                  <a:pt x="25146" y="70230"/>
                </a:lnTo>
                <a:lnTo>
                  <a:pt x="73198" y="72039"/>
                </a:lnTo>
                <a:lnTo>
                  <a:pt x="67946" y="68706"/>
                </a:lnTo>
                <a:lnTo>
                  <a:pt x="31750" y="68706"/>
                </a:lnTo>
                <a:lnTo>
                  <a:pt x="32512" y="46227"/>
                </a:lnTo>
                <a:lnTo>
                  <a:pt x="73813" y="46227"/>
                </a:lnTo>
                <a:lnTo>
                  <a:pt x="74003" y="46126"/>
                </a:lnTo>
                <a:lnTo>
                  <a:pt x="26162" y="44322"/>
                </a:lnTo>
                <a:close/>
              </a:path>
              <a:path w="1980564" h="144145">
                <a:moveTo>
                  <a:pt x="32512" y="46227"/>
                </a:moveTo>
                <a:lnTo>
                  <a:pt x="31750" y="68706"/>
                </a:lnTo>
                <a:lnTo>
                  <a:pt x="51396" y="58208"/>
                </a:lnTo>
                <a:lnTo>
                  <a:pt x="32512" y="46227"/>
                </a:lnTo>
                <a:close/>
              </a:path>
              <a:path w="1980564" h="144145">
                <a:moveTo>
                  <a:pt x="51396" y="58208"/>
                </a:moveTo>
                <a:lnTo>
                  <a:pt x="31750" y="68706"/>
                </a:lnTo>
                <a:lnTo>
                  <a:pt x="67946" y="68706"/>
                </a:lnTo>
                <a:lnTo>
                  <a:pt x="51396" y="58208"/>
                </a:lnTo>
                <a:close/>
              </a:path>
              <a:path w="1980564" h="144145">
                <a:moveTo>
                  <a:pt x="73813" y="46227"/>
                </a:moveTo>
                <a:lnTo>
                  <a:pt x="32512" y="46227"/>
                </a:lnTo>
                <a:lnTo>
                  <a:pt x="51396" y="58208"/>
                </a:lnTo>
                <a:lnTo>
                  <a:pt x="73813" y="46227"/>
                </a:lnTo>
                <a:close/>
              </a:path>
              <a:path w="1980564" h="144145">
                <a:moveTo>
                  <a:pt x="77378" y="44322"/>
                </a:moveTo>
                <a:lnTo>
                  <a:pt x="26162" y="44322"/>
                </a:lnTo>
                <a:lnTo>
                  <a:pt x="74003" y="46126"/>
                </a:lnTo>
                <a:lnTo>
                  <a:pt x="77378" y="443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4483608" y="3294888"/>
            <a:ext cx="835164" cy="55321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4526915" y="3429508"/>
            <a:ext cx="638175" cy="360680"/>
          </a:xfrm>
          <a:custGeom>
            <a:avLst/>
            <a:gdLst/>
            <a:ahLst/>
            <a:cxnLst/>
            <a:rect l="l" t="t" r="r" b="b"/>
            <a:pathLst>
              <a:path w="638175" h="360679">
                <a:moveTo>
                  <a:pt x="567400" y="27292"/>
                </a:moveTo>
                <a:lnTo>
                  <a:pt x="0" y="338073"/>
                </a:lnTo>
                <a:lnTo>
                  <a:pt x="12446" y="360679"/>
                </a:lnTo>
                <a:lnTo>
                  <a:pt x="579738" y="49957"/>
                </a:lnTo>
                <a:lnTo>
                  <a:pt x="592934" y="27977"/>
                </a:lnTo>
                <a:lnTo>
                  <a:pt x="567400" y="27292"/>
                </a:lnTo>
                <a:close/>
              </a:path>
              <a:path w="638175" h="360679">
                <a:moveTo>
                  <a:pt x="637437" y="4317"/>
                </a:moveTo>
                <a:lnTo>
                  <a:pt x="609346" y="4317"/>
                </a:lnTo>
                <a:lnTo>
                  <a:pt x="621792" y="26924"/>
                </a:lnTo>
                <a:lnTo>
                  <a:pt x="579738" y="49957"/>
                </a:lnTo>
                <a:lnTo>
                  <a:pt x="558038" y="86105"/>
                </a:lnTo>
                <a:lnTo>
                  <a:pt x="554355" y="92201"/>
                </a:lnTo>
                <a:lnTo>
                  <a:pt x="556387" y="100075"/>
                </a:lnTo>
                <a:lnTo>
                  <a:pt x="562483" y="103886"/>
                </a:lnTo>
                <a:lnTo>
                  <a:pt x="568579" y="107568"/>
                </a:lnTo>
                <a:lnTo>
                  <a:pt x="576580" y="105537"/>
                </a:lnTo>
                <a:lnTo>
                  <a:pt x="637437" y="4317"/>
                </a:lnTo>
                <a:close/>
              </a:path>
              <a:path w="638175" h="360679">
                <a:moveTo>
                  <a:pt x="592934" y="27977"/>
                </a:moveTo>
                <a:lnTo>
                  <a:pt x="579738" y="49957"/>
                </a:lnTo>
                <a:lnTo>
                  <a:pt x="618777" y="28575"/>
                </a:lnTo>
                <a:lnTo>
                  <a:pt x="615188" y="28575"/>
                </a:lnTo>
                <a:lnTo>
                  <a:pt x="592934" y="27977"/>
                </a:lnTo>
                <a:close/>
              </a:path>
              <a:path w="638175" h="360679">
                <a:moveTo>
                  <a:pt x="604393" y="8889"/>
                </a:moveTo>
                <a:lnTo>
                  <a:pt x="592934" y="27977"/>
                </a:lnTo>
                <a:lnTo>
                  <a:pt x="615188" y="28575"/>
                </a:lnTo>
                <a:lnTo>
                  <a:pt x="604393" y="8889"/>
                </a:lnTo>
                <a:close/>
              </a:path>
              <a:path w="638175" h="360679">
                <a:moveTo>
                  <a:pt x="611863" y="8889"/>
                </a:moveTo>
                <a:lnTo>
                  <a:pt x="604393" y="8889"/>
                </a:lnTo>
                <a:lnTo>
                  <a:pt x="615188" y="28575"/>
                </a:lnTo>
                <a:lnTo>
                  <a:pt x="618777" y="28575"/>
                </a:lnTo>
                <a:lnTo>
                  <a:pt x="621792" y="26924"/>
                </a:lnTo>
                <a:lnTo>
                  <a:pt x="611863" y="8889"/>
                </a:lnTo>
                <a:close/>
              </a:path>
              <a:path w="638175" h="360679">
                <a:moveTo>
                  <a:pt x="609346" y="4317"/>
                </a:moveTo>
                <a:lnTo>
                  <a:pt x="567400" y="27292"/>
                </a:lnTo>
                <a:lnTo>
                  <a:pt x="592934" y="27977"/>
                </a:lnTo>
                <a:lnTo>
                  <a:pt x="604393" y="8889"/>
                </a:lnTo>
                <a:lnTo>
                  <a:pt x="611863" y="8889"/>
                </a:lnTo>
                <a:lnTo>
                  <a:pt x="609346" y="4317"/>
                </a:lnTo>
                <a:close/>
              </a:path>
              <a:path w="638175" h="360679">
                <a:moveTo>
                  <a:pt x="518795" y="0"/>
                </a:moveTo>
                <a:lnTo>
                  <a:pt x="512825" y="5714"/>
                </a:lnTo>
                <a:lnTo>
                  <a:pt x="512699" y="12826"/>
                </a:lnTo>
                <a:lnTo>
                  <a:pt x="512445" y="19938"/>
                </a:lnTo>
                <a:lnTo>
                  <a:pt x="518160" y="25907"/>
                </a:lnTo>
                <a:lnTo>
                  <a:pt x="567400" y="27292"/>
                </a:lnTo>
                <a:lnTo>
                  <a:pt x="609346" y="4317"/>
                </a:lnTo>
                <a:lnTo>
                  <a:pt x="637437" y="4317"/>
                </a:lnTo>
                <a:lnTo>
                  <a:pt x="638048" y="3301"/>
                </a:lnTo>
                <a:lnTo>
                  <a:pt x="51879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4274820" y="3342157"/>
            <a:ext cx="310959" cy="50137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407915" y="3480053"/>
            <a:ext cx="137160" cy="306070"/>
          </a:xfrm>
          <a:custGeom>
            <a:avLst/>
            <a:gdLst/>
            <a:ahLst/>
            <a:cxnLst/>
            <a:rect l="l" t="t" r="r" b="b"/>
            <a:pathLst>
              <a:path w="137160" h="306070">
                <a:moveTo>
                  <a:pt x="40775" y="48709"/>
                </a:moveTo>
                <a:lnTo>
                  <a:pt x="35489" y="73803"/>
                </a:lnTo>
                <a:lnTo>
                  <a:pt x="112395" y="305689"/>
                </a:lnTo>
                <a:lnTo>
                  <a:pt x="136906" y="297561"/>
                </a:lnTo>
                <a:lnTo>
                  <a:pt x="59991" y="65649"/>
                </a:lnTo>
                <a:lnTo>
                  <a:pt x="40775" y="48709"/>
                </a:lnTo>
                <a:close/>
              </a:path>
              <a:path w="137160" h="306070">
                <a:moveTo>
                  <a:pt x="24637" y="0"/>
                </a:moveTo>
                <a:lnTo>
                  <a:pt x="1524" y="109728"/>
                </a:lnTo>
                <a:lnTo>
                  <a:pt x="0" y="116712"/>
                </a:lnTo>
                <a:lnTo>
                  <a:pt x="4445" y="123571"/>
                </a:lnTo>
                <a:lnTo>
                  <a:pt x="11430" y="125095"/>
                </a:lnTo>
                <a:lnTo>
                  <a:pt x="18414" y="126492"/>
                </a:lnTo>
                <a:lnTo>
                  <a:pt x="25273" y="122047"/>
                </a:lnTo>
                <a:lnTo>
                  <a:pt x="26797" y="115062"/>
                </a:lnTo>
                <a:lnTo>
                  <a:pt x="35489" y="73803"/>
                </a:lnTo>
                <a:lnTo>
                  <a:pt x="20447" y="28448"/>
                </a:lnTo>
                <a:lnTo>
                  <a:pt x="44958" y="20320"/>
                </a:lnTo>
                <a:lnTo>
                  <a:pt x="47671" y="20320"/>
                </a:lnTo>
                <a:lnTo>
                  <a:pt x="24637" y="0"/>
                </a:lnTo>
                <a:close/>
              </a:path>
              <a:path w="137160" h="306070">
                <a:moveTo>
                  <a:pt x="47671" y="20320"/>
                </a:moveTo>
                <a:lnTo>
                  <a:pt x="44958" y="20320"/>
                </a:lnTo>
                <a:lnTo>
                  <a:pt x="59991" y="65649"/>
                </a:lnTo>
                <a:lnTo>
                  <a:pt x="97028" y="98298"/>
                </a:lnTo>
                <a:lnTo>
                  <a:pt x="105156" y="97790"/>
                </a:lnTo>
                <a:lnTo>
                  <a:pt x="109982" y="92456"/>
                </a:lnTo>
                <a:lnTo>
                  <a:pt x="114681" y="86995"/>
                </a:lnTo>
                <a:lnTo>
                  <a:pt x="114173" y="78867"/>
                </a:lnTo>
                <a:lnTo>
                  <a:pt x="108712" y="74168"/>
                </a:lnTo>
                <a:lnTo>
                  <a:pt x="47671" y="20320"/>
                </a:lnTo>
                <a:close/>
              </a:path>
              <a:path w="137160" h="306070">
                <a:moveTo>
                  <a:pt x="44958" y="20320"/>
                </a:moveTo>
                <a:lnTo>
                  <a:pt x="20447" y="28448"/>
                </a:lnTo>
                <a:lnTo>
                  <a:pt x="35489" y="73803"/>
                </a:lnTo>
                <a:lnTo>
                  <a:pt x="40775" y="48709"/>
                </a:lnTo>
                <a:lnTo>
                  <a:pt x="24130" y="34036"/>
                </a:lnTo>
                <a:lnTo>
                  <a:pt x="45338" y="27050"/>
                </a:lnTo>
                <a:lnTo>
                  <a:pt x="47190" y="27050"/>
                </a:lnTo>
                <a:lnTo>
                  <a:pt x="44958" y="20320"/>
                </a:lnTo>
                <a:close/>
              </a:path>
              <a:path w="137160" h="306070">
                <a:moveTo>
                  <a:pt x="47190" y="27050"/>
                </a:moveTo>
                <a:lnTo>
                  <a:pt x="45338" y="27050"/>
                </a:lnTo>
                <a:lnTo>
                  <a:pt x="40775" y="48709"/>
                </a:lnTo>
                <a:lnTo>
                  <a:pt x="59991" y="65649"/>
                </a:lnTo>
                <a:lnTo>
                  <a:pt x="47190" y="27050"/>
                </a:lnTo>
                <a:close/>
              </a:path>
              <a:path w="137160" h="306070">
                <a:moveTo>
                  <a:pt x="45338" y="27050"/>
                </a:moveTo>
                <a:lnTo>
                  <a:pt x="24130" y="34036"/>
                </a:lnTo>
                <a:lnTo>
                  <a:pt x="40775" y="48709"/>
                </a:lnTo>
                <a:lnTo>
                  <a:pt x="45338" y="270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486655" y="3171418"/>
            <a:ext cx="1510284" cy="67820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528820" y="3287521"/>
            <a:ext cx="1314450" cy="504190"/>
          </a:xfrm>
          <a:custGeom>
            <a:avLst/>
            <a:gdLst/>
            <a:ahLst/>
            <a:cxnLst/>
            <a:rect l="l" t="t" r="r" b="b"/>
            <a:pathLst>
              <a:path w="1314450" h="504189">
                <a:moveTo>
                  <a:pt x="1240419" y="34461"/>
                </a:moveTo>
                <a:lnTo>
                  <a:pt x="0" y="479551"/>
                </a:lnTo>
                <a:lnTo>
                  <a:pt x="8635" y="503935"/>
                </a:lnTo>
                <a:lnTo>
                  <a:pt x="1249165" y="58850"/>
                </a:lnTo>
                <a:lnTo>
                  <a:pt x="1265707" y="39141"/>
                </a:lnTo>
                <a:lnTo>
                  <a:pt x="1240419" y="34461"/>
                </a:lnTo>
                <a:close/>
              </a:path>
              <a:path w="1314450" h="504189">
                <a:moveTo>
                  <a:pt x="1294875" y="18287"/>
                </a:moveTo>
                <a:lnTo>
                  <a:pt x="1285493" y="18287"/>
                </a:lnTo>
                <a:lnTo>
                  <a:pt x="1294256" y="42672"/>
                </a:lnTo>
                <a:lnTo>
                  <a:pt x="1249165" y="58850"/>
                </a:lnTo>
                <a:lnTo>
                  <a:pt x="1217549" y="96519"/>
                </a:lnTo>
                <a:lnTo>
                  <a:pt x="1218183" y="104775"/>
                </a:lnTo>
                <a:lnTo>
                  <a:pt x="1229105" y="113918"/>
                </a:lnTo>
                <a:lnTo>
                  <a:pt x="1237360" y="113283"/>
                </a:lnTo>
                <a:lnTo>
                  <a:pt x="1241932" y="107695"/>
                </a:lnTo>
                <a:lnTo>
                  <a:pt x="1314068" y="21843"/>
                </a:lnTo>
                <a:lnTo>
                  <a:pt x="1294875" y="18287"/>
                </a:lnTo>
                <a:close/>
              </a:path>
              <a:path w="1314450" h="504189">
                <a:moveTo>
                  <a:pt x="1265707" y="39141"/>
                </a:moveTo>
                <a:lnTo>
                  <a:pt x="1249165" y="58850"/>
                </a:lnTo>
                <a:lnTo>
                  <a:pt x="1292841" y="43179"/>
                </a:lnTo>
                <a:lnTo>
                  <a:pt x="1287526" y="43179"/>
                </a:lnTo>
                <a:lnTo>
                  <a:pt x="1265707" y="39141"/>
                </a:lnTo>
                <a:close/>
              </a:path>
              <a:path w="1314450" h="504189">
                <a:moveTo>
                  <a:pt x="1279905" y="22225"/>
                </a:moveTo>
                <a:lnTo>
                  <a:pt x="1265707" y="39141"/>
                </a:lnTo>
                <a:lnTo>
                  <a:pt x="1287526" y="43179"/>
                </a:lnTo>
                <a:lnTo>
                  <a:pt x="1279905" y="22225"/>
                </a:lnTo>
                <a:close/>
              </a:path>
              <a:path w="1314450" h="504189">
                <a:moveTo>
                  <a:pt x="1286908" y="22225"/>
                </a:moveTo>
                <a:lnTo>
                  <a:pt x="1279905" y="22225"/>
                </a:lnTo>
                <a:lnTo>
                  <a:pt x="1287526" y="43179"/>
                </a:lnTo>
                <a:lnTo>
                  <a:pt x="1292841" y="43179"/>
                </a:lnTo>
                <a:lnTo>
                  <a:pt x="1294256" y="42672"/>
                </a:lnTo>
                <a:lnTo>
                  <a:pt x="1286908" y="22225"/>
                </a:lnTo>
                <a:close/>
              </a:path>
              <a:path w="1314450" h="504189">
                <a:moveTo>
                  <a:pt x="1285493" y="18287"/>
                </a:moveTo>
                <a:lnTo>
                  <a:pt x="1240419" y="34461"/>
                </a:lnTo>
                <a:lnTo>
                  <a:pt x="1265707" y="39141"/>
                </a:lnTo>
                <a:lnTo>
                  <a:pt x="1279905" y="22225"/>
                </a:lnTo>
                <a:lnTo>
                  <a:pt x="1286908" y="22225"/>
                </a:lnTo>
                <a:lnTo>
                  <a:pt x="1285493" y="18287"/>
                </a:lnTo>
                <a:close/>
              </a:path>
              <a:path w="1314450" h="504189">
                <a:moveTo>
                  <a:pt x="1196720" y="0"/>
                </a:moveTo>
                <a:lnTo>
                  <a:pt x="1189989" y="4699"/>
                </a:lnTo>
                <a:lnTo>
                  <a:pt x="1188592" y="11683"/>
                </a:lnTo>
                <a:lnTo>
                  <a:pt x="1187322" y="18795"/>
                </a:lnTo>
                <a:lnTo>
                  <a:pt x="1192021" y="25526"/>
                </a:lnTo>
                <a:lnTo>
                  <a:pt x="1240419" y="34461"/>
                </a:lnTo>
                <a:lnTo>
                  <a:pt x="1285493" y="18287"/>
                </a:lnTo>
                <a:lnTo>
                  <a:pt x="1294875" y="18287"/>
                </a:lnTo>
                <a:lnTo>
                  <a:pt x="1203705" y="1397"/>
                </a:lnTo>
                <a:lnTo>
                  <a:pt x="11967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246" name="object 24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3</a:t>
            </a:fld>
            <a:endParaRPr spc="-6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6051" y="29718"/>
            <a:ext cx="73310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285">
                <a:solidFill>
                  <a:srgbClr val="FFFFFF"/>
                </a:solidFill>
                <a:latin typeface="Arial"/>
                <a:cs typeface="Arial"/>
              </a:rPr>
              <a:t>A </a:t>
            </a:r>
            <a:r>
              <a:rPr sz="3200" spc="-145">
                <a:solidFill>
                  <a:srgbClr val="FFFFFF"/>
                </a:solidFill>
                <a:latin typeface="Arial"/>
                <a:cs typeface="Arial"/>
              </a:rPr>
              <a:t>Simpler </a:t>
            </a:r>
            <a:r>
              <a:rPr sz="3200" spc="-135">
                <a:solidFill>
                  <a:srgbClr val="FFFFFF"/>
                </a:solidFill>
                <a:latin typeface="Arial"/>
                <a:cs typeface="Arial"/>
              </a:rPr>
              <a:t>Approach: </a:t>
            </a:r>
            <a:r>
              <a:rPr sz="3200" spc="-254">
                <a:solidFill>
                  <a:srgbClr val="FFFFFF"/>
                </a:solidFill>
                <a:latin typeface="Arial"/>
                <a:cs typeface="Arial"/>
              </a:rPr>
              <a:t>Successive </a:t>
            </a:r>
            <a:r>
              <a:rPr sz="3200" spc="-155">
                <a:solidFill>
                  <a:srgbClr val="FFFFFF"/>
                </a:solidFill>
                <a:latin typeface="Arial"/>
                <a:cs typeface="Arial"/>
              </a:rPr>
              <a:t>Halving</a:t>
            </a:r>
            <a:r>
              <a:rPr sz="3200" spc="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300">
                <a:solidFill>
                  <a:srgbClr val="FFFFFF"/>
                </a:solidFill>
                <a:latin typeface="Arial"/>
                <a:cs typeface="Arial"/>
              </a:rPr>
              <a:t>(SH)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0675" y="1054485"/>
            <a:ext cx="6988887" cy="51350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027803" y="638683"/>
            <a:ext cx="39477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[Jamieson </a:t>
            </a:r>
            <a:r>
              <a:rPr sz="18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&amp; </a:t>
            </a:r>
            <a:r>
              <a:rPr sz="1800" u="heavy" spc="-4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Talwalkar, </a:t>
            </a:r>
            <a:r>
              <a:rPr sz="1800" u="heavy" spc="-3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AISTATS</a:t>
            </a:r>
            <a:r>
              <a:rPr sz="1800" u="heavy" spc="-10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8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2016]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30</a:t>
            </a:fld>
            <a:endParaRPr spc="-6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6051" y="29718"/>
            <a:ext cx="53905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45">
                <a:solidFill>
                  <a:srgbClr val="FFFFFF"/>
                </a:solidFill>
                <a:latin typeface="Arial"/>
                <a:cs typeface="Arial"/>
              </a:rPr>
              <a:t>Hyperband </a:t>
            </a:r>
            <a:r>
              <a:rPr sz="3200" spc="-65">
                <a:solidFill>
                  <a:srgbClr val="FFFFFF"/>
                </a:solidFill>
                <a:latin typeface="Arial"/>
                <a:cs typeface="Arial"/>
              </a:rPr>
              <a:t>(its </a:t>
            </a:r>
            <a:r>
              <a:rPr sz="3200" spc="-25">
                <a:solidFill>
                  <a:srgbClr val="FFFFFF"/>
                </a:solidFill>
                <a:latin typeface="Arial"/>
                <a:cs typeface="Arial"/>
              </a:rPr>
              <a:t>first </a:t>
            </a:r>
            <a:r>
              <a:rPr sz="3200" spc="-160">
                <a:solidFill>
                  <a:srgbClr val="FFFFFF"/>
                </a:solidFill>
                <a:latin typeface="Arial"/>
                <a:cs typeface="Arial"/>
              </a:rPr>
              <a:t>4 </a:t>
            </a:r>
            <a:r>
              <a:rPr sz="3200" spc="-165">
                <a:solidFill>
                  <a:srgbClr val="FFFFFF"/>
                </a:solidFill>
                <a:latin typeface="Arial"/>
                <a:cs typeface="Arial"/>
              </a:rPr>
              <a:t>calls </a:t>
            </a:r>
            <a:r>
              <a:rPr sz="3200" spc="25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sz="3200" spc="-4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365">
                <a:solidFill>
                  <a:srgbClr val="FFFFFF"/>
                </a:solidFill>
                <a:latin typeface="Arial"/>
                <a:cs typeface="Arial"/>
              </a:rPr>
              <a:t>SH)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6735" y="1096977"/>
            <a:ext cx="7825671" cy="5415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998589" y="638683"/>
            <a:ext cx="2043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[Li </a:t>
            </a:r>
            <a:r>
              <a:rPr sz="18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et </a:t>
            </a:r>
            <a:r>
              <a:rPr sz="18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al, ICLR</a:t>
            </a:r>
            <a:r>
              <a:rPr sz="1800" u="heavy" spc="-5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8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2017</a:t>
            </a:r>
            <a:r>
              <a:rPr sz="1800" spc="-5">
                <a:solidFill>
                  <a:srgbClr val="7E7E7E"/>
                </a:solidFill>
                <a:latin typeface="Arial"/>
                <a:cs typeface="Arial"/>
              </a:rPr>
              <a:t>]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31</a:t>
            </a:fld>
            <a:endParaRPr spc="-6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9F9A70-8852-4098-9A73-49203C93B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88" y="29718"/>
            <a:ext cx="7570622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zh-TW" altLang="en-US">
                <a:ea typeface="新細明體"/>
              </a:rPr>
              <a:t>Hyperband Algorithm</a:t>
            </a:r>
            <a:endParaRPr lang="zh-TW" altLang="en-US"/>
          </a:p>
        </p:txBody>
      </p:sp>
      <p:pic>
        <p:nvPicPr>
          <p:cNvPr id="3" name="圖片 3" descr="一張含有 螢幕擷取畫面, 文字 的圖片&#10;&#10;描述是以高可信度產生">
            <a:extLst>
              <a:ext uri="{FF2B5EF4-FFF2-40B4-BE49-F238E27FC236}">
                <a16:creationId xmlns:a16="http://schemas.microsoft.com/office/drawing/2014/main" id="{7705C84C-1D7C-421E-B3D0-F67A87D08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54" y="1651097"/>
            <a:ext cx="8798264" cy="418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58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5349" y="1156675"/>
            <a:ext cx="124153" cy="1250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0202" y="2179743"/>
            <a:ext cx="85725" cy="90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0202" y="2469303"/>
            <a:ext cx="85725" cy="90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7342" y="3990114"/>
            <a:ext cx="120014" cy="1244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342" y="4782594"/>
            <a:ext cx="120014" cy="1244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70202" y="5471583"/>
            <a:ext cx="85725" cy="90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0202" y="6096486"/>
            <a:ext cx="85725" cy="908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71640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00"/>
              <a:t>BOHB: </a:t>
            </a:r>
            <a:r>
              <a:rPr spc="-220"/>
              <a:t>Bayesian </a:t>
            </a:r>
            <a:r>
              <a:rPr spc="-90"/>
              <a:t>Optimization </a:t>
            </a:r>
            <a:r>
              <a:rPr spc="50"/>
              <a:t>&amp;</a:t>
            </a:r>
            <a:r>
              <a:rPr spc="-30"/>
              <a:t> </a:t>
            </a:r>
            <a:r>
              <a:rPr spc="-145"/>
              <a:t>Hyperband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32231" y="678256"/>
            <a:ext cx="8317230" cy="559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68520">
              <a:lnSpc>
                <a:spcPct val="100000"/>
              </a:lnSpc>
              <a:spcBef>
                <a:spcPts val="100"/>
              </a:spcBef>
            </a:pPr>
            <a:r>
              <a:rPr sz="1800" u="heavy" spc="-1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[Falkner, </a:t>
            </a:r>
            <a:r>
              <a:rPr sz="18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Klein </a:t>
            </a:r>
            <a:r>
              <a:rPr sz="18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&amp; </a:t>
            </a:r>
            <a:r>
              <a:rPr sz="1800" u="heavy" spc="-2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Hutter, </a:t>
            </a:r>
            <a:r>
              <a:rPr sz="18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ICML</a:t>
            </a:r>
            <a:r>
              <a:rPr sz="1800" u="heavy" spc="-9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8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2018]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-155">
                <a:solidFill>
                  <a:srgbClr val="1E469F"/>
                </a:solidFill>
                <a:latin typeface="Arial"/>
                <a:cs typeface="Arial"/>
              </a:rPr>
              <a:t>Advantages </a:t>
            </a:r>
            <a:r>
              <a:rPr sz="2600" spc="-5">
                <a:solidFill>
                  <a:srgbClr val="1E469F"/>
                </a:solidFill>
                <a:latin typeface="Arial"/>
                <a:cs typeface="Arial"/>
              </a:rPr>
              <a:t>of</a:t>
            </a:r>
            <a:r>
              <a:rPr sz="2600" spc="-16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600" spc="-120">
                <a:solidFill>
                  <a:srgbClr val="1E469F"/>
                </a:solidFill>
                <a:latin typeface="Arial"/>
                <a:cs typeface="Arial"/>
              </a:rPr>
              <a:t>Hyperband</a:t>
            </a:r>
            <a:endParaRPr sz="26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15"/>
              </a:spcBef>
              <a:buChar char="–"/>
              <a:tabLst>
                <a:tab pos="413384" algn="l"/>
                <a:tab pos="414020" algn="l"/>
              </a:tabLst>
            </a:pPr>
            <a:r>
              <a:rPr sz="2200" spc="-114">
                <a:latin typeface="Arial"/>
                <a:cs typeface="Arial"/>
              </a:rPr>
              <a:t>Strong </a:t>
            </a:r>
            <a:r>
              <a:rPr sz="2200" spc="-65">
                <a:latin typeface="Arial"/>
                <a:cs typeface="Arial"/>
              </a:rPr>
              <a:t>anytime</a:t>
            </a:r>
            <a:r>
              <a:rPr sz="2200" spc="-110">
                <a:latin typeface="Arial"/>
                <a:cs typeface="Arial"/>
              </a:rPr>
              <a:t> </a:t>
            </a:r>
            <a:r>
              <a:rPr sz="2200" spc="-80">
                <a:latin typeface="Arial"/>
                <a:cs typeface="Arial"/>
              </a:rPr>
              <a:t>performance</a:t>
            </a:r>
            <a:endParaRPr sz="22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buChar char="–"/>
              <a:tabLst>
                <a:tab pos="413384" algn="l"/>
                <a:tab pos="414020" algn="l"/>
              </a:tabLst>
            </a:pPr>
            <a:r>
              <a:rPr sz="2200" spc="-105">
                <a:latin typeface="Arial"/>
                <a:cs typeface="Arial"/>
              </a:rPr>
              <a:t>General-purpose</a:t>
            </a:r>
            <a:endParaRPr sz="22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15"/>
              </a:spcBef>
            </a:pPr>
            <a:r>
              <a:rPr sz="1900" spc="-80">
                <a:latin typeface="Arial"/>
                <a:cs typeface="Arial"/>
              </a:rPr>
              <a:t>Low-dimensional </a:t>
            </a:r>
            <a:r>
              <a:rPr sz="1900" spc="-65">
                <a:latin typeface="Arial"/>
                <a:cs typeface="Arial"/>
              </a:rPr>
              <a:t>continuous </a:t>
            </a:r>
            <a:r>
              <a:rPr sz="1900" spc="-150">
                <a:latin typeface="Arial"/>
                <a:cs typeface="Arial"/>
              </a:rPr>
              <a:t>spaces</a:t>
            </a:r>
            <a:endParaRPr sz="1900">
              <a:latin typeface="Arial"/>
              <a:cs typeface="Arial"/>
            </a:endParaRPr>
          </a:p>
          <a:p>
            <a:pPr marL="812800">
              <a:lnSpc>
                <a:spcPts val="2275"/>
              </a:lnSpc>
            </a:pPr>
            <a:r>
              <a:rPr sz="1900" spc="-80">
                <a:latin typeface="Arial"/>
                <a:cs typeface="Arial"/>
              </a:rPr>
              <a:t>High-dimensional </a:t>
            </a:r>
            <a:r>
              <a:rPr sz="1900" spc="-150">
                <a:latin typeface="Arial"/>
                <a:cs typeface="Arial"/>
              </a:rPr>
              <a:t>spaces </a:t>
            </a:r>
            <a:r>
              <a:rPr sz="1900" spc="10">
                <a:latin typeface="Arial"/>
                <a:cs typeface="Arial"/>
              </a:rPr>
              <a:t>with </a:t>
            </a:r>
            <a:r>
              <a:rPr sz="1900" spc="-45">
                <a:latin typeface="Arial"/>
                <a:cs typeface="Arial"/>
              </a:rPr>
              <a:t>conditionality, </a:t>
            </a:r>
            <a:r>
              <a:rPr sz="1900" spc="-80">
                <a:latin typeface="Arial"/>
                <a:cs typeface="Arial"/>
              </a:rPr>
              <a:t>categorical </a:t>
            </a:r>
            <a:r>
              <a:rPr sz="1900" spc="-85">
                <a:latin typeface="Arial"/>
                <a:cs typeface="Arial"/>
              </a:rPr>
              <a:t>dimensions,</a:t>
            </a:r>
            <a:r>
              <a:rPr sz="1900" spc="-160">
                <a:latin typeface="Arial"/>
                <a:cs typeface="Arial"/>
              </a:rPr>
              <a:t> </a:t>
            </a:r>
            <a:r>
              <a:rPr sz="1900" spc="-65">
                <a:latin typeface="Arial"/>
                <a:cs typeface="Arial"/>
              </a:rPr>
              <a:t>etc</a:t>
            </a:r>
            <a:endParaRPr sz="1900">
              <a:latin typeface="Arial"/>
              <a:cs typeface="Arial"/>
            </a:endParaRPr>
          </a:p>
          <a:p>
            <a:pPr marL="413384" indent="-286385">
              <a:lnSpc>
                <a:spcPts val="2635"/>
              </a:lnSpc>
              <a:buChar char="–"/>
              <a:tabLst>
                <a:tab pos="413384" algn="l"/>
                <a:tab pos="414020" algn="l"/>
              </a:tabLst>
            </a:pPr>
            <a:r>
              <a:rPr sz="2200" spc="-250">
                <a:latin typeface="Arial"/>
                <a:cs typeface="Arial"/>
              </a:rPr>
              <a:t>Easy </a:t>
            </a:r>
            <a:r>
              <a:rPr sz="2200" spc="10">
                <a:latin typeface="Arial"/>
                <a:cs typeface="Arial"/>
              </a:rPr>
              <a:t>to</a:t>
            </a:r>
            <a:r>
              <a:rPr sz="2200" spc="-330">
                <a:latin typeface="Arial"/>
                <a:cs typeface="Arial"/>
              </a:rPr>
              <a:t> </a:t>
            </a:r>
            <a:r>
              <a:rPr sz="2200" spc="-50">
                <a:latin typeface="Arial"/>
                <a:cs typeface="Arial"/>
              </a:rPr>
              <a:t>implement</a:t>
            </a:r>
            <a:endParaRPr sz="22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buChar char="–"/>
              <a:tabLst>
                <a:tab pos="413384" algn="l"/>
                <a:tab pos="414020" algn="l"/>
              </a:tabLst>
            </a:pPr>
            <a:r>
              <a:rPr sz="2200" spc="-150">
                <a:latin typeface="Arial"/>
                <a:cs typeface="Arial"/>
              </a:rPr>
              <a:t>Scalable</a:t>
            </a:r>
            <a:endParaRPr sz="22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buChar char="–"/>
              <a:tabLst>
                <a:tab pos="413384" algn="l"/>
                <a:tab pos="414020" algn="l"/>
              </a:tabLst>
            </a:pPr>
            <a:r>
              <a:rPr sz="2200" spc="-155">
                <a:latin typeface="Arial"/>
                <a:cs typeface="Arial"/>
              </a:rPr>
              <a:t>Easily</a:t>
            </a:r>
            <a:r>
              <a:rPr sz="2200" spc="-125">
                <a:latin typeface="Arial"/>
                <a:cs typeface="Arial"/>
              </a:rPr>
              <a:t> </a:t>
            </a:r>
            <a:r>
              <a:rPr sz="2200" spc="-85">
                <a:latin typeface="Arial"/>
                <a:cs typeface="Arial"/>
              </a:rPr>
              <a:t>parallelizable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z="2600" spc="-140">
                <a:solidFill>
                  <a:srgbClr val="1E469F"/>
                </a:solidFill>
                <a:latin typeface="Arial"/>
                <a:cs typeface="Arial"/>
              </a:rPr>
              <a:t>Advantage </a:t>
            </a:r>
            <a:r>
              <a:rPr sz="2600" spc="-5">
                <a:solidFill>
                  <a:srgbClr val="1E469F"/>
                </a:solidFill>
                <a:latin typeface="Arial"/>
                <a:cs typeface="Arial"/>
              </a:rPr>
              <a:t>of </a:t>
            </a:r>
            <a:r>
              <a:rPr sz="2600" spc="-180">
                <a:solidFill>
                  <a:srgbClr val="1E469F"/>
                </a:solidFill>
                <a:latin typeface="Arial"/>
                <a:cs typeface="Arial"/>
              </a:rPr>
              <a:t>Bayesian </a:t>
            </a:r>
            <a:r>
              <a:rPr sz="2600" spc="-50">
                <a:solidFill>
                  <a:srgbClr val="1E469F"/>
                </a:solidFill>
                <a:latin typeface="Arial"/>
                <a:cs typeface="Arial"/>
              </a:rPr>
              <a:t>optimization: </a:t>
            </a:r>
            <a:r>
              <a:rPr sz="2600" spc="-90">
                <a:solidFill>
                  <a:srgbClr val="1E469F"/>
                </a:solidFill>
                <a:latin typeface="Arial"/>
                <a:cs typeface="Arial"/>
              </a:rPr>
              <a:t>strong </a:t>
            </a:r>
            <a:r>
              <a:rPr sz="2600" spc="-40">
                <a:solidFill>
                  <a:srgbClr val="1E469F"/>
                </a:solidFill>
                <a:latin typeface="Arial"/>
                <a:cs typeface="Arial"/>
              </a:rPr>
              <a:t>final</a:t>
            </a:r>
            <a:r>
              <a:rPr sz="2600" spc="-41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600" spc="-90">
                <a:solidFill>
                  <a:srgbClr val="1E469F"/>
                </a:solidFill>
                <a:latin typeface="Arial"/>
                <a:cs typeface="Arial"/>
              </a:rPr>
              <a:t>performance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-125">
                <a:solidFill>
                  <a:srgbClr val="1E469F"/>
                </a:solidFill>
                <a:latin typeface="Arial"/>
                <a:cs typeface="Arial"/>
              </a:rPr>
              <a:t>Combining</a:t>
            </a:r>
            <a:r>
              <a:rPr sz="2600" spc="-16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1E469F"/>
                </a:solidFill>
                <a:latin typeface="Arial"/>
                <a:cs typeface="Arial"/>
              </a:rPr>
              <a:t>the</a:t>
            </a:r>
            <a:r>
              <a:rPr sz="2600" spc="-14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600" spc="-100">
                <a:solidFill>
                  <a:srgbClr val="1E469F"/>
                </a:solidFill>
                <a:latin typeface="Arial"/>
                <a:cs typeface="Arial"/>
              </a:rPr>
              <a:t>best</a:t>
            </a:r>
            <a:r>
              <a:rPr sz="2600" spc="-17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600" spc="-5">
                <a:solidFill>
                  <a:srgbClr val="1E469F"/>
                </a:solidFill>
                <a:latin typeface="Arial"/>
                <a:cs typeface="Arial"/>
              </a:rPr>
              <a:t>of</a:t>
            </a:r>
            <a:r>
              <a:rPr sz="2600" spc="-14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600" spc="-25">
                <a:solidFill>
                  <a:srgbClr val="1E469F"/>
                </a:solidFill>
                <a:latin typeface="Arial"/>
                <a:cs typeface="Arial"/>
              </a:rPr>
              <a:t>both</a:t>
            </a:r>
            <a:r>
              <a:rPr sz="2600" spc="-13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600" spc="-75">
                <a:solidFill>
                  <a:srgbClr val="1E469F"/>
                </a:solidFill>
                <a:latin typeface="Arial"/>
                <a:cs typeface="Arial"/>
              </a:rPr>
              <a:t>worlds</a:t>
            </a:r>
            <a:r>
              <a:rPr sz="2600" spc="-14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600" spc="-30">
                <a:solidFill>
                  <a:srgbClr val="1E469F"/>
                </a:solidFill>
                <a:latin typeface="Arial"/>
                <a:cs typeface="Arial"/>
              </a:rPr>
              <a:t>in</a:t>
            </a:r>
            <a:r>
              <a:rPr sz="2600" spc="-14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600" spc="-300">
                <a:solidFill>
                  <a:srgbClr val="1E469F"/>
                </a:solidFill>
                <a:latin typeface="Arial"/>
                <a:cs typeface="Arial"/>
              </a:rPr>
              <a:t>BOHB</a:t>
            </a:r>
            <a:endParaRPr sz="26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0"/>
              </a:spcBef>
              <a:buChar char="–"/>
              <a:tabLst>
                <a:tab pos="413384" algn="l"/>
                <a:tab pos="414020" algn="l"/>
              </a:tabLst>
            </a:pPr>
            <a:r>
              <a:rPr sz="2200" spc="-150">
                <a:solidFill>
                  <a:srgbClr val="1E469F"/>
                </a:solidFill>
                <a:latin typeface="Arial"/>
                <a:cs typeface="Arial"/>
              </a:rPr>
              <a:t>Bayesian</a:t>
            </a:r>
            <a:r>
              <a:rPr sz="2200" spc="-14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200" spc="-50">
                <a:solidFill>
                  <a:srgbClr val="1E469F"/>
                </a:solidFill>
                <a:latin typeface="Arial"/>
                <a:cs typeface="Arial"/>
              </a:rPr>
              <a:t>optimization</a:t>
            </a:r>
            <a:endParaRPr sz="2200">
              <a:latin typeface="Arial"/>
              <a:cs typeface="Arial"/>
            </a:endParaRPr>
          </a:p>
          <a:p>
            <a:pPr marL="812800">
              <a:lnSpc>
                <a:spcPts val="2275"/>
              </a:lnSpc>
              <a:spcBef>
                <a:spcPts val="10"/>
              </a:spcBef>
            </a:pPr>
            <a:r>
              <a:rPr sz="1900" spc="-10">
                <a:latin typeface="Arial"/>
                <a:cs typeface="Arial"/>
              </a:rPr>
              <a:t>for </a:t>
            </a:r>
            <a:r>
              <a:rPr sz="1900" spc="-95">
                <a:latin typeface="Arial"/>
                <a:cs typeface="Arial"/>
              </a:rPr>
              <a:t>choosing </a:t>
            </a:r>
            <a:r>
              <a:rPr sz="1900" spc="-25">
                <a:latin typeface="Arial"/>
                <a:cs typeface="Arial"/>
              </a:rPr>
              <a:t>the </a:t>
            </a:r>
            <a:r>
              <a:rPr sz="1900" spc="-55">
                <a:latin typeface="Arial"/>
                <a:cs typeface="Arial"/>
              </a:rPr>
              <a:t>configuration </a:t>
            </a:r>
            <a:r>
              <a:rPr sz="1900" spc="10">
                <a:latin typeface="Arial"/>
                <a:cs typeface="Arial"/>
              </a:rPr>
              <a:t>to </a:t>
            </a:r>
            <a:r>
              <a:rPr sz="1900" spc="-80">
                <a:latin typeface="Arial"/>
                <a:cs typeface="Arial"/>
              </a:rPr>
              <a:t>evaluate </a:t>
            </a:r>
            <a:r>
              <a:rPr sz="1900" spc="-95">
                <a:latin typeface="Arial"/>
                <a:cs typeface="Arial"/>
              </a:rPr>
              <a:t>(using </a:t>
            </a:r>
            <a:r>
              <a:rPr sz="1900" spc="-150">
                <a:latin typeface="Arial"/>
                <a:cs typeface="Arial"/>
              </a:rPr>
              <a:t>a </a:t>
            </a:r>
            <a:r>
              <a:rPr sz="1900" spc="-295">
                <a:latin typeface="Arial"/>
                <a:cs typeface="Arial"/>
              </a:rPr>
              <a:t>TPE</a:t>
            </a:r>
            <a:r>
              <a:rPr sz="1900" spc="-350">
                <a:latin typeface="Arial"/>
                <a:cs typeface="Arial"/>
              </a:rPr>
              <a:t> </a:t>
            </a:r>
            <a:r>
              <a:rPr sz="1900" spc="-55">
                <a:latin typeface="Arial"/>
                <a:cs typeface="Arial"/>
              </a:rPr>
              <a:t>variant)</a:t>
            </a:r>
            <a:endParaRPr sz="1900">
              <a:latin typeface="Arial"/>
              <a:cs typeface="Arial"/>
            </a:endParaRPr>
          </a:p>
          <a:p>
            <a:pPr marL="413384" indent="-286385">
              <a:lnSpc>
                <a:spcPts val="2635"/>
              </a:lnSpc>
              <a:buChar char="–"/>
              <a:tabLst>
                <a:tab pos="413384" algn="l"/>
                <a:tab pos="414020" algn="l"/>
              </a:tabLst>
            </a:pPr>
            <a:r>
              <a:rPr sz="2200" spc="-105">
                <a:solidFill>
                  <a:srgbClr val="1E469F"/>
                </a:solidFill>
                <a:latin typeface="Arial"/>
                <a:cs typeface="Arial"/>
              </a:rPr>
              <a:t>Hyperband</a:t>
            </a:r>
            <a:endParaRPr sz="22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10"/>
              </a:spcBef>
            </a:pPr>
            <a:r>
              <a:rPr sz="1900" spc="-10">
                <a:latin typeface="Arial"/>
                <a:cs typeface="Arial"/>
              </a:rPr>
              <a:t>for </a:t>
            </a:r>
            <a:r>
              <a:rPr sz="1900" spc="-80">
                <a:latin typeface="Arial"/>
                <a:cs typeface="Arial"/>
              </a:rPr>
              <a:t>deciding </a:t>
            </a:r>
            <a:r>
              <a:rPr sz="1900" spc="-55">
                <a:latin typeface="Arial"/>
                <a:cs typeface="Arial"/>
              </a:rPr>
              <a:t>how </a:t>
            </a:r>
            <a:r>
              <a:rPr sz="1900" spc="10">
                <a:latin typeface="Arial"/>
                <a:cs typeface="Arial"/>
              </a:rPr>
              <a:t>to </a:t>
            </a:r>
            <a:r>
              <a:rPr sz="1900" spc="-70">
                <a:latin typeface="Arial"/>
                <a:cs typeface="Arial"/>
              </a:rPr>
              <a:t>allocate</a:t>
            </a:r>
            <a:r>
              <a:rPr sz="1900" spc="-330">
                <a:latin typeface="Arial"/>
                <a:cs typeface="Arial"/>
              </a:rPr>
              <a:t> </a:t>
            </a:r>
            <a:r>
              <a:rPr sz="1900" spc="-90">
                <a:latin typeface="Arial"/>
                <a:cs typeface="Arial"/>
              </a:rPr>
              <a:t>budgets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33</a:t>
            </a:fld>
            <a:endParaRPr spc="-6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507047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45"/>
              <a:t>Hyperband </a:t>
            </a:r>
            <a:r>
              <a:rPr spc="-200"/>
              <a:t>vs. </a:t>
            </a:r>
            <a:r>
              <a:rPr spc="-204"/>
              <a:t>Random</a:t>
            </a:r>
            <a:r>
              <a:rPr spc="-160"/>
              <a:t> </a:t>
            </a:r>
            <a:r>
              <a:rPr spc="-240"/>
              <a:t>Search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6975" y="1079224"/>
            <a:ext cx="6949671" cy="4497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90550" y="5643556"/>
            <a:ext cx="8357234" cy="896619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2800" spc="-170">
                <a:latin typeface="Arial"/>
                <a:cs typeface="Arial"/>
              </a:rPr>
              <a:t>Biggest </a:t>
            </a:r>
            <a:r>
              <a:rPr sz="2800" spc="-140">
                <a:latin typeface="Arial"/>
                <a:cs typeface="Arial"/>
              </a:rPr>
              <a:t>advantage: </a:t>
            </a:r>
            <a:r>
              <a:rPr sz="2800" spc="-125">
                <a:latin typeface="Arial"/>
                <a:cs typeface="Arial"/>
              </a:rPr>
              <a:t>much </a:t>
            </a:r>
            <a:r>
              <a:rPr sz="2800" spc="-90">
                <a:latin typeface="Arial"/>
                <a:cs typeface="Arial"/>
              </a:rPr>
              <a:t>improved </a:t>
            </a:r>
            <a:r>
              <a:rPr sz="2800" b="1" spc="-155">
                <a:solidFill>
                  <a:srgbClr val="1E469F"/>
                </a:solidFill>
                <a:latin typeface="Arial"/>
                <a:cs typeface="Arial"/>
              </a:rPr>
              <a:t>anytime</a:t>
            </a:r>
            <a:r>
              <a:rPr sz="2800" b="1" spc="-12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b="1" spc="-185">
                <a:solidFill>
                  <a:srgbClr val="1E469F"/>
                </a:solidFill>
                <a:latin typeface="Arial"/>
                <a:cs typeface="Arial"/>
              </a:rPr>
              <a:t>performance</a:t>
            </a:r>
            <a:endParaRPr sz="2800">
              <a:latin typeface="Arial"/>
              <a:cs typeface="Arial"/>
            </a:endParaRPr>
          </a:p>
          <a:p>
            <a:pPr marL="279400" algn="ctr">
              <a:lnSpc>
                <a:spcPct val="100000"/>
              </a:lnSpc>
              <a:spcBef>
                <a:spcPts val="525"/>
              </a:spcBef>
            </a:pPr>
            <a:r>
              <a:rPr sz="1800" spc="-50">
                <a:latin typeface="Arial"/>
                <a:cs typeface="Arial"/>
              </a:rPr>
              <a:t>Auto-Net </a:t>
            </a:r>
            <a:r>
              <a:rPr sz="1800" spc="-55">
                <a:latin typeface="Arial"/>
                <a:cs typeface="Arial"/>
              </a:rPr>
              <a:t>on </a:t>
            </a:r>
            <a:r>
              <a:rPr sz="1800" spc="-70">
                <a:latin typeface="Arial"/>
                <a:cs typeface="Arial"/>
              </a:rPr>
              <a:t>dataset</a:t>
            </a:r>
            <a:r>
              <a:rPr sz="1800" spc="-190">
                <a:latin typeface="Arial"/>
                <a:cs typeface="Arial"/>
              </a:rPr>
              <a:t> </a:t>
            </a:r>
            <a:r>
              <a:rPr sz="1800" spc="-30">
                <a:latin typeface="Arial"/>
                <a:cs typeface="Arial"/>
              </a:rPr>
              <a:t>adult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21889" y="1504569"/>
            <a:ext cx="1207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>
                <a:solidFill>
                  <a:srgbClr val="0855B4"/>
                </a:solidFill>
                <a:latin typeface="Arial"/>
                <a:cs typeface="Arial"/>
              </a:rPr>
              <a:t>20x</a:t>
            </a:r>
            <a:r>
              <a:rPr sz="1800" spc="-170">
                <a:solidFill>
                  <a:srgbClr val="0855B4"/>
                </a:solidFill>
                <a:latin typeface="Arial"/>
                <a:cs typeface="Arial"/>
              </a:rPr>
              <a:t> </a:t>
            </a:r>
            <a:r>
              <a:rPr sz="1800" spc="-90">
                <a:solidFill>
                  <a:srgbClr val="0855B4"/>
                </a:solidFill>
                <a:latin typeface="Arial"/>
                <a:cs typeface="Arial"/>
              </a:rPr>
              <a:t>speedup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888742" y="1805939"/>
            <a:ext cx="1303020" cy="128905"/>
          </a:xfrm>
          <a:custGeom>
            <a:avLst/>
            <a:gdLst/>
            <a:ahLst/>
            <a:cxnLst/>
            <a:rect l="l" t="t" r="r" b="b"/>
            <a:pathLst>
              <a:path w="1303020" h="128905">
                <a:moveTo>
                  <a:pt x="126872" y="1905"/>
                </a:moveTo>
                <a:lnTo>
                  <a:pt x="0" y="65659"/>
                </a:lnTo>
                <a:lnTo>
                  <a:pt x="127126" y="128905"/>
                </a:lnTo>
                <a:lnTo>
                  <a:pt x="127020" y="75437"/>
                </a:lnTo>
                <a:lnTo>
                  <a:pt x="114300" y="75437"/>
                </a:lnTo>
                <a:lnTo>
                  <a:pt x="114300" y="55625"/>
                </a:lnTo>
                <a:lnTo>
                  <a:pt x="126980" y="55602"/>
                </a:lnTo>
                <a:lnTo>
                  <a:pt x="126872" y="1905"/>
                </a:lnTo>
                <a:close/>
              </a:path>
              <a:path w="1303020" h="128905">
                <a:moveTo>
                  <a:pt x="1283365" y="53594"/>
                </a:moveTo>
                <a:lnTo>
                  <a:pt x="1188466" y="53594"/>
                </a:lnTo>
                <a:lnTo>
                  <a:pt x="1188466" y="73406"/>
                </a:lnTo>
                <a:lnTo>
                  <a:pt x="1175785" y="73429"/>
                </a:lnTo>
                <a:lnTo>
                  <a:pt x="1175893" y="127000"/>
                </a:lnTo>
                <a:lnTo>
                  <a:pt x="1302766" y="63246"/>
                </a:lnTo>
                <a:lnTo>
                  <a:pt x="1283365" y="53594"/>
                </a:lnTo>
                <a:close/>
              </a:path>
              <a:path w="1303020" h="128905">
                <a:moveTo>
                  <a:pt x="126980" y="55602"/>
                </a:moveTo>
                <a:lnTo>
                  <a:pt x="114300" y="55625"/>
                </a:lnTo>
                <a:lnTo>
                  <a:pt x="114300" y="75437"/>
                </a:lnTo>
                <a:lnTo>
                  <a:pt x="127020" y="75413"/>
                </a:lnTo>
                <a:lnTo>
                  <a:pt x="126980" y="55602"/>
                </a:lnTo>
                <a:close/>
              </a:path>
              <a:path w="1303020" h="128905">
                <a:moveTo>
                  <a:pt x="127020" y="75413"/>
                </a:moveTo>
                <a:lnTo>
                  <a:pt x="114300" y="75437"/>
                </a:lnTo>
                <a:lnTo>
                  <a:pt x="127020" y="75437"/>
                </a:lnTo>
                <a:close/>
              </a:path>
              <a:path w="1303020" h="128905">
                <a:moveTo>
                  <a:pt x="1175746" y="53618"/>
                </a:moveTo>
                <a:lnTo>
                  <a:pt x="126980" y="55602"/>
                </a:lnTo>
                <a:lnTo>
                  <a:pt x="127020" y="75413"/>
                </a:lnTo>
                <a:lnTo>
                  <a:pt x="1175785" y="73429"/>
                </a:lnTo>
                <a:lnTo>
                  <a:pt x="1175746" y="53618"/>
                </a:lnTo>
                <a:close/>
              </a:path>
              <a:path w="1303020" h="128905">
                <a:moveTo>
                  <a:pt x="1188466" y="53594"/>
                </a:moveTo>
                <a:lnTo>
                  <a:pt x="1175746" y="53618"/>
                </a:lnTo>
                <a:lnTo>
                  <a:pt x="1175785" y="73429"/>
                </a:lnTo>
                <a:lnTo>
                  <a:pt x="1188466" y="73406"/>
                </a:lnTo>
                <a:lnTo>
                  <a:pt x="1188466" y="53594"/>
                </a:lnTo>
                <a:close/>
              </a:path>
              <a:path w="1303020" h="128905">
                <a:moveTo>
                  <a:pt x="1175638" y="0"/>
                </a:moveTo>
                <a:lnTo>
                  <a:pt x="1175746" y="53618"/>
                </a:lnTo>
                <a:lnTo>
                  <a:pt x="1283365" y="53594"/>
                </a:lnTo>
                <a:lnTo>
                  <a:pt x="1175638" y="0"/>
                </a:lnTo>
                <a:close/>
              </a:path>
            </a:pathLst>
          </a:custGeom>
          <a:solidFill>
            <a:srgbClr val="0855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601714" y="3973829"/>
            <a:ext cx="10915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>
                <a:solidFill>
                  <a:srgbClr val="0855B4"/>
                </a:solidFill>
                <a:latin typeface="Arial"/>
                <a:cs typeface="Arial"/>
              </a:rPr>
              <a:t>3x</a:t>
            </a:r>
            <a:r>
              <a:rPr sz="1800" spc="-175">
                <a:solidFill>
                  <a:srgbClr val="0855B4"/>
                </a:solidFill>
                <a:latin typeface="Arial"/>
                <a:cs typeface="Arial"/>
              </a:rPr>
              <a:t> </a:t>
            </a:r>
            <a:r>
              <a:rPr sz="1800" spc="-90">
                <a:solidFill>
                  <a:srgbClr val="0855B4"/>
                </a:solidFill>
                <a:latin typeface="Arial"/>
                <a:cs typeface="Arial"/>
              </a:rPr>
              <a:t>speedup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38950" y="3824985"/>
            <a:ext cx="537845" cy="127000"/>
          </a:xfrm>
          <a:custGeom>
            <a:avLst/>
            <a:gdLst/>
            <a:ahLst/>
            <a:cxnLst/>
            <a:rect l="l" t="t" r="r" b="b"/>
            <a:pathLst>
              <a:path w="537845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127000" y="73406"/>
                </a:lnTo>
                <a:lnTo>
                  <a:pt x="114300" y="73406"/>
                </a:lnTo>
                <a:lnTo>
                  <a:pt x="114300" y="53593"/>
                </a:lnTo>
                <a:lnTo>
                  <a:pt x="127000" y="53593"/>
                </a:lnTo>
                <a:lnTo>
                  <a:pt x="127000" y="0"/>
                </a:lnTo>
                <a:close/>
              </a:path>
              <a:path w="537845" h="127000">
                <a:moveTo>
                  <a:pt x="410464" y="0"/>
                </a:moveTo>
                <a:lnTo>
                  <a:pt x="410464" y="127000"/>
                </a:lnTo>
                <a:lnTo>
                  <a:pt x="517651" y="73406"/>
                </a:lnTo>
                <a:lnTo>
                  <a:pt x="423164" y="73406"/>
                </a:lnTo>
                <a:lnTo>
                  <a:pt x="423164" y="53593"/>
                </a:lnTo>
                <a:lnTo>
                  <a:pt x="517651" y="53593"/>
                </a:lnTo>
                <a:lnTo>
                  <a:pt x="410464" y="0"/>
                </a:lnTo>
                <a:close/>
              </a:path>
              <a:path w="537845" h="127000">
                <a:moveTo>
                  <a:pt x="127000" y="53593"/>
                </a:moveTo>
                <a:lnTo>
                  <a:pt x="114300" y="53593"/>
                </a:lnTo>
                <a:lnTo>
                  <a:pt x="114300" y="73406"/>
                </a:lnTo>
                <a:lnTo>
                  <a:pt x="127000" y="73406"/>
                </a:lnTo>
                <a:lnTo>
                  <a:pt x="127000" y="53593"/>
                </a:lnTo>
                <a:close/>
              </a:path>
              <a:path w="537845" h="127000">
                <a:moveTo>
                  <a:pt x="410464" y="53593"/>
                </a:moveTo>
                <a:lnTo>
                  <a:pt x="127000" y="53593"/>
                </a:lnTo>
                <a:lnTo>
                  <a:pt x="127000" y="73406"/>
                </a:lnTo>
                <a:lnTo>
                  <a:pt x="410464" y="73406"/>
                </a:lnTo>
                <a:lnTo>
                  <a:pt x="410464" y="53593"/>
                </a:lnTo>
                <a:close/>
              </a:path>
              <a:path w="537845" h="127000">
                <a:moveTo>
                  <a:pt x="517651" y="53593"/>
                </a:moveTo>
                <a:lnTo>
                  <a:pt x="423164" y="53593"/>
                </a:lnTo>
                <a:lnTo>
                  <a:pt x="423164" y="73406"/>
                </a:lnTo>
                <a:lnTo>
                  <a:pt x="517651" y="73406"/>
                </a:lnTo>
                <a:lnTo>
                  <a:pt x="537464" y="63500"/>
                </a:lnTo>
                <a:lnTo>
                  <a:pt x="517651" y="53593"/>
                </a:lnTo>
                <a:close/>
              </a:path>
            </a:pathLst>
          </a:custGeom>
          <a:solidFill>
            <a:srgbClr val="0855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34</a:t>
            </a:fld>
            <a:endParaRPr spc="-6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68116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/>
              <a:t>Bayesian </a:t>
            </a:r>
            <a:r>
              <a:rPr spc="-85"/>
              <a:t>Optimization </a:t>
            </a:r>
            <a:r>
              <a:rPr spc="-250"/>
              <a:t>vs </a:t>
            </a:r>
            <a:r>
              <a:rPr spc="-204"/>
              <a:t>Random</a:t>
            </a:r>
            <a:r>
              <a:rPr spc="-125"/>
              <a:t> </a:t>
            </a:r>
            <a:r>
              <a:rPr spc="-245"/>
              <a:t>Search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16975" y="1077700"/>
            <a:ext cx="6949671" cy="44974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20540" y="1292478"/>
            <a:ext cx="476884" cy="476884"/>
          </a:xfrm>
          <a:custGeom>
            <a:avLst/>
            <a:gdLst/>
            <a:ahLst/>
            <a:cxnLst/>
            <a:rect l="l" t="t" r="r" b="b"/>
            <a:pathLst>
              <a:path w="476885" h="476885">
                <a:moveTo>
                  <a:pt x="26924" y="395859"/>
                </a:moveTo>
                <a:lnTo>
                  <a:pt x="0" y="476758"/>
                </a:lnTo>
                <a:lnTo>
                  <a:pt x="80772" y="449834"/>
                </a:lnTo>
                <a:lnTo>
                  <a:pt x="67214" y="436245"/>
                </a:lnTo>
                <a:lnTo>
                  <a:pt x="49402" y="436245"/>
                </a:lnTo>
                <a:lnTo>
                  <a:pt x="40386" y="427355"/>
                </a:lnTo>
                <a:lnTo>
                  <a:pt x="49376" y="418364"/>
                </a:lnTo>
                <a:lnTo>
                  <a:pt x="26924" y="395859"/>
                </a:lnTo>
                <a:close/>
              </a:path>
              <a:path w="476885" h="476885">
                <a:moveTo>
                  <a:pt x="49376" y="418364"/>
                </a:moveTo>
                <a:lnTo>
                  <a:pt x="40386" y="427355"/>
                </a:lnTo>
                <a:lnTo>
                  <a:pt x="49402" y="436245"/>
                </a:lnTo>
                <a:lnTo>
                  <a:pt x="58319" y="427328"/>
                </a:lnTo>
                <a:lnTo>
                  <a:pt x="49376" y="418364"/>
                </a:lnTo>
                <a:close/>
              </a:path>
              <a:path w="476885" h="476885">
                <a:moveTo>
                  <a:pt x="58319" y="427328"/>
                </a:moveTo>
                <a:lnTo>
                  <a:pt x="49402" y="436245"/>
                </a:lnTo>
                <a:lnTo>
                  <a:pt x="67214" y="436245"/>
                </a:lnTo>
                <a:lnTo>
                  <a:pt x="58319" y="427328"/>
                </a:lnTo>
                <a:close/>
              </a:path>
              <a:path w="476885" h="476885">
                <a:moveTo>
                  <a:pt x="467740" y="0"/>
                </a:moveTo>
                <a:lnTo>
                  <a:pt x="49376" y="418364"/>
                </a:lnTo>
                <a:lnTo>
                  <a:pt x="58319" y="427328"/>
                </a:lnTo>
                <a:lnTo>
                  <a:pt x="476758" y="8890"/>
                </a:lnTo>
                <a:lnTo>
                  <a:pt x="467740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52290" y="900176"/>
            <a:ext cx="15246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>
                <a:solidFill>
                  <a:srgbClr val="0855B4"/>
                </a:solidFill>
                <a:latin typeface="Arial"/>
                <a:cs typeface="Arial"/>
              </a:rPr>
              <a:t>no </a:t>
            </a:r>
            <a:r>
              <a:rPr sz="1800" spc="-90">
                <a:solidFill>
                  <a:srgbClr val="0855B4"/>
                </a:solidFill>
                <a:latin typeface="Arial"/>
                <a:cs typeface="Arial"/>
              </a:rPr>
              <a:t>speedup</a:t>
            </a:r>
            <a:r>
              <a:rPr sz="1800" spc="-185">
                <a:solidFill>
                  <a:srgbClr val="0855B4"/>
                </a:solidFill>
                <a:latin typeface="Arial"/>
                <a:cs typeface="Arial"/>
              </a:rPr>
              <a:t> </a:t>
            </a:r>
            <a:r>
              <a:rPr sz="1800" spc="-90">
                <a:solidFill>
                  <a:srgbClr val="0855B4"/>
                </a:solidFill>
                <a:latin typeface="Arial"/>
                <a:cs typeface="Arial"/>
              </a:rPr>
              <a:t>(1x)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40779" y="4132833"/>
            <a:ext cx="1207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>
                <a:solidFill>
                  <a:srgbClr val="0855B4"/>
                </a:solidFill>
                <a:latin typeface="Arial"/>
                <a:cs typeface="Arial"/>
              </a:rPr>
              <a:t>10x</a:t>
            </a:r>
            <a:r>
              <a:rPr sz="1800" spc="-170">
                <a:solidFill>
                  <a:srgbClr val="0855B4"/>
                </a:solidFill>
                <a:latin typeface="Arial"/>
                <a:cs typeface="Arial"/>
              </a:rPr>
              <a:t> </a:t>
            </a:r>
            <a:r>
              <a:rPr sz="1800" spc="-90">
                <a:solidFill>
                  <a:srgbClr val="0855B4"/>
                </a:solidFill>
                <a:latin typeface="Arial"/>
                <a:cs typeface="Arial"/>
              </a:rPr>
              <a:t>speedup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767321" y="3913378"/>
            <a:ext cx="1082040" cy="127000"/>
          </a:xfrm>
          <a:custGeom>
            <a:avLst/>
            <a:gdLst/>
            <a:ahLst/>
            <a:cxnLst/>
            <a:rect l="l" t="t" r="r" b="b"/>
            <a:pathLst>
              <a:path w="1082040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127000" y="73406"/>
                </a:lnTo>
                <a:lnTo>
                  <a:pt x="114300" y="73406"/>
                </a:lnTo>
                <a:lnTo>
                  <a:pt x="114300" y="53594"/>
                </a:lnTo>
                <a:lnTo>
                  <a:pt x="127000" y="53594"/>
                </a:lnTo>
                <a:lnTo>
                  <a:pt x="127000" y="0"/>
                </a:lnTo>
                <a:close/>
              </a:path>
              <a:path w="1082040" h="127000">
                <a:moveTo>
                  <a:pt x="954658" y="0"/>
                </a:moveTo>
                <a:lnTo>
                  <a:pt x="954658" y="127000"/>
                </a:lnTo>
                <a:lnTo>
                  <a:pt x="1061847" y="73406"/>
                </a:lnTo>
                <a:lnTo>
                  <a:pt x="967358" y="73406"/>
                </a:lnTo>
                <a:lnTo>
                  <a:pt x="967358" y="53594"/>
                </a:lnTo>
                <a:lnTo>
                  <a:pt x="1061847" y="53594"/>
                </a:lnTo>
                <a:lnTo>
                  <a:pt x="954658" y="0"/>
                </a:lnTo>
                <a:close/>
              </a:path>
              <a:path w="1082040" h="127000">
                <a:moveTo>
                  <a:pt x="127000" y="53594"/>
                </a:moveTo>
                <a:lnTo>
                  <a:pt x="114300" y="53594"/>
                </a:lnTo>
                <a:lnTo>
                  <a:pt x="114300" y="73406"/>
                </a:lnTo>
                <a:lnTo>
                  <a:pt x="127000" y="73406"/>
                </a:lnTo>
                <a:lnTo>
                  <a:pt x="127000" y="53594"/>
                </a:lnTo>
                <a:close/>
              </a:path>
              <a:path w="1082040" h="127000">
                <a:moveTo>
                  <a:pt x="954658" y="53594"/>
                </a:moveTo>
                <a:lnTo>
                  <a:pt x="127000" y="53594"/>
                </a:lnTo>
                <a:lnTo>
                  <a:pt x="127000" y="73406"/>
                </a:lnTo>
                <a:lnTo>
                  <a:pt x="954658" y="73406"/>
                </a:lnTo>
                <a:lnTo>
                  <a:pt x="954658" y="53594"/>
                </a:lnTo>
                <a:close/>
              </a:path>
              <a:path w="1082040" h="127000">
                <a:moveTo>
                  <a:pt x="1061847" y="53594"/>
                </a:moveTo>
                <a:lnTo>
                  <a:pt x="967358" y="53594"/>
                </a:lnTo>
                <a:lnTo>
                  <a:pt x="967358" y="73406"/>
                </a:lnTo>
                <a:lnTo>
                  <a:pt x="1061847" y="73406"/>
                </a:lnTo>
                <a:lnTo>
                  <a:pt x="1081658" y="63500"/>
                </a:lnTo>
                <a:lnTo>
                  <a:pt x="1061847" y="53594"/>
                </a:lnTo>
                <a:close/>
              </a:path>
            </a:pathLst>
          </a:custGeom>
          <a:solidFill>
            <a:srgbClr val="0855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0550" y="5835878"/>
            <a:ext cx="7800975" cy="10217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755"/>
              </a:lnSpc>
            </a:pPr>
            <a:r>
              <a:rPr sz="2800" spc="-170">
                <a:latin typeface="Arial"/>
                <a:cs typeface="Arial"/>
              </a:rPr>
              <a:t>Biggest </a:t>
            </a:r>
            <a:r>
              <a:rPr sz="2800" spc="-140">
                <a:latin typeface="Arial"/>
                <a:cs typeface="Arial"/>
              </a:rPr>
              <a:t>advantage: </a:t>
            </a:r>
            <a:r>
              <a:rPr sz="2800" spc="-125">
                <a:latin typeface="Arial"/>
                <a:cs typeface="Arial"/>
              </a:rPr>
              <a:t>much </a:t>
            </a:r>
            <a:r>
              <a:rPr sz="2800" spc="-90">
                <a:latin typeface="Arial"/>
                <a:cs typeface="Arial"/>
              </a:rPr>
              <a:t>improved </a:t>
            </a:r>
            <a:r>
              <a:rPr sz="2800" b="1" spc="-130">
                <a:solidFill>
                  <a:srgbClr val="1E469F"/>
                </a:solidFill>
                <a:latin typeface="Arial"/>
                <a:cs typeface="Arial"/>
              </a:rPr>
              <a:t>final</a:t>
            </a:r>
            <a:r>
              <a:rPr sz="2800" b="1" spc="-114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b="1" spc="-185">
                <a:solidFill>
                  <a:srgbClr val="1E469F"/>
                </a:solidFill>
                <a:latin typeface="Arial"/>
                <a:cs typeface="Arial"/>
              </a:rPr>
              <a:t>performance</a:t>
            </a:r>
            <a:endParaRPr sz="2800">
              <a:latin typeface="Arial"/>
              <a:cs typeface="Arial"/>
            </a:endParaRPr>
          </a:p>
          <a:p>
            <a:pPr marL="835660" algn="ctr">
              <a:lnSpc>
                <a:spcPct val="100000"/>
              </a:lnSpc>
              <a:spcBef>
                <a:spcPts val="525"/>
              </a:spcBef>
            </a:pPr>
            <a:r>
              <a:rPr sz="1800" spc="-50">
                <a:latin typeface="Arial"/>
                <a:cs typeface="Arial"/>
              </a:rPr>
              <a:t>Auto-Net </a:t>
            </a:r>
            <a:r>
              <a:rPr sz="1800" spc="-55">
                <a:latin typeface="Arial"/>
                <a:cs typeface="Arial"/>
              </a:rPr>
              <a:t>on </a:t>
            </a:r>
            <a:r>
              <a:rPr sz="1800" spc="-70">
                <a:latin typeface="Arial"/>
                <a:cs typeface="Arial"/>
              </a:rPr>
              <a:t>dataset</a:t>
            </a:r>
            <a:r>
              <a:rPr sz="1800" spc="-190">
                <a:latin typeface="Arial"/>
                <a:cs typeface="Arial"/>
              </a:rPr>
              <a:t> </a:t>
            </a:r>
            <a:r>
              <a:rPr sz="1800" spc="-30">
                <a:latin typeface="Arial"/>
                <a:cs typeface="Arial"/>
              </a:rPr>
              <a:t>adult</a:t>
            </a:r>
            <a:endParaRPr sz="1800">
              <a:latin typeface="Arial"/>
              <a:cs typeface="Arial"/>
            </a:endParaRPr>
          </a:p>
          <a:p>
            <a:pPr marL="791845" algn="ctr">
              <a:lnSpc>
                <a:spcPct val="100000"/>
              </a:lnSpc>
              <a:spcBef>
                <a:spcPts val="1000"/>
              </a:spcBef>
            </a:pPr>
            <a:r>
              <a:rPr sz="1200" spc="-20">
                <a:latin typeface="Arial"/>
                <a:cs typeface="Arial"/>
              </a:rPr>
              <a:t>Hutter </a:t>
            </a:r>
            <a:r>
              <a:rPr sz="1200" spc="15">
                <a:latin typeface="Arial"/>
                <a:cs typeface="Arial"/>
              </a:rPr>
              <a:t>&amp; </a:t>
            </a:r>
            <a:r>
              <a:rPr sz="1200" spc="-70">
                <a:latin typeface="Arial"/>
                <a:cs typeface="Arial"/>
              </a:rPr>
              <a:t>Vanschoren:</a:t>
            </a:r>
            <a:r>
              <a:rPr sz="1200" spc="-250">
                <a:latin typeface="Arial"/>
                <a:cs typeface="Arial"/>
              </a:rPr>
              <a:t> </a:t>
            </a:r>
            <a:r>
              <a:rPr sz="1200" spc="-45">
                <a:latin typeface="Arial"/>
                <a:cs typeface="Arial"/>
              </a:rPr>
              <a:t>AutoML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35</a:t>
            </a:fld>
            <a:endParaRPr spc="-6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78676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5"/>
              <a:t>Combining </a:t>
            </a:r>
            <a:r>
              <a:rPr spc="-220"/>
              <a:t>Bayesian </a:t>
            </a:r>
            <a:r>
              <a:rPr spc="-85"/>
              <a:t>Optimization </a:t>
            </a:r>
            <a:r>
              <a:rPr spc="50"/>
              <a:t>&amp;</a:t>
            </a:r>
            <a:r>
              <a:rPr spc="-180"/>
              <a:t> </a:t>
            </a:r>
            <a:r>
              <a:rPr spc="-140"/>
              <a:t>Hyperband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82751" y="812291"/>
            <a:ext cx="7620000" cy="50810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21889" y="1504569"/>
            <a:ext cx="1207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>
                <a:solidFill>
                  <a:srgbClr val="0855B4"/>
                </a:solidFill>
                <a:latin typeface="Arial"/>
                <a:cs typeface="Arial"/>
              </a:rPr>
              <a:t>20x</a:t>
            </a:r>
            <a:r>
              <a:rPr sz="1800" spc="-170">
                <a:solidFill>
                  <a:srgbClr val="0855B4"/>
                </a:solidFill>
                <a:latin typeface="Arial"/>
                <a:cs typeface="Arial"/>
              </a:rPr>
              <a:t> </a:t>
            </a:r>
            <a:r>
              <a:rPr sz="1800" spc="-90">
                <a:solidFill>
                  <a:srgbClr val="0855B4"/>
                </a:solidFill>
                <a:latin typeface="Arial"/>
                <a:cs typeface="Arial"/>
              </a:rPr>
              <a:t>speedup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88742" y="1805939"/>
            <a:ext cx="1303020" cy="128905"/>
          </a:xfrm>
          <a:custGeom>
            <a:avLst/>
            <a:gdLst/>
            <a:ahLst/>
            <a:cxnLst/>
            <a:rect l="l" t="t" r="r" b="b"/>
            <a:pathLst>
              <a:path w="1303020" h="128905">
                <a:moveTo>
                  <a:pt x="126872" y="1905"/>
                </a:moveTo>
                <a:lnTo>
                  <a:pt x="0" y="65659"/>
                </a:lnTo>
                <a:lnTo>
                  <a:pt x="127126" y="128905"/>
                </a:lnTo>
                <a:lnTo>
                  <a:pt x="127020" y="75437"/>
                </a:lnTo>
                <a:lnTo>
                  <a:pt x="114300" y="75437"/>
                </a:lnTo>
                <a:lnTo>
                  <a:pt x="114300" y="55625"/>
                </a:lnTo>
                <a:lnTo>
                  <a:pt x="126980" y="55602"/>
                </a:lnTo>
                <a:lnTo>
                  <a:pt x="126872" y="1905"/>
                </a:lnTo>
                <a:close/>
              </a:path>
              <a:path w="1303020" h="128905">
                <a:moveTo>
                  <a:pt x="1283365" y="53594"/>
                </a:moveTo>
                <a:lnTo>
                  <a:pt x="1188466" y="53594"/>
                </a:lnTo>
                <a:lnTo>
                  <a:pt x="1188466" y="73406"/>
                </a:lnTo>
                <a:lnTo>
                  <a:pt x="1175785" y="73429"/>
                </a:lnTo>
                <a:lnTo>
                  <a:pt x="1175893" y="127000"/>
                </a:lnTo>
                <a:lnTo>
                  <a:pt x="1302766" y="63246"/>
                </a:lnTo>
                <a:lnTo>
                  <a:pt x="1283365" y="53594"/>
                </a:lnTo>
                <a:close/>
              </a:path>
              <a:path w="1303020" h="128905">
                <a:moveTo>
                  <a:pt x="126980" y="55602"/>
                </a:moveTo>
                <a:lnTo>
                  <a:pt x="114300" y="55625"/>
                </a:lnTo>
                <a:lnTo>
                  <a:pt x="114300" y="75437"/>
                </a:lnTo>
                <a:lnTo>
                  <a:pt x="127020" y="75413"/>
                </a:lnTo>
                <a:lnTo>
                  <a:pt x="126980" y="55602"/>
                </a:lnTo>
                <a:close/>
              </a:path>
              <a:path w="1303020" h="128905">
                <a:moveTo>
                  <a:pt x="127020" y="75413"/>
                </a:moveTo>
                <a:lnTo>
                  <a:pt x="114300" y="75437"/>
                </a:lnTo>
                <a:lnTo>
                  <a:pt x="127020" y="75437"/>
                </a:lnTo>
                <a:close/>
              </a:path>
              <a:path w="1303020" h="128905">
                <a:moveTo>
                  <a:pt x="1175746" y="53618"/>
                </a:moveTo>
                <a:lnTo>
                  <a:pt x="126980" y="55602"/>
                </a:lnTo>
                <a:lnTo>
                  <a:pt x="127020" y="75413"/>
                </a:lnTo>
                <a:lnTo>
                  <a:pt x="1175785" y="73429"/>
                </a:lnTo>
                <a:lnTo>
                  <a:pt x="1175746" y="53618"/>
                </a:lnTo>
                <a:close/>
              </a:path>
              <a:path w="1303020" h="128905">
                <a:moveTo>
                  <a:pt x="1188466" y="53594"/>
                </a:moveTo>
                <a:lnTo>
                  <a:pt x="1175746" y="53618"/>
                </a:lnTo>
                <a:lnTo>
                  <a:pt x="1175785" y="73429"/>
                </a:lnTo>
                <a:lnTo>
                  <a:pt x="1188466" y="73406"/>
                </a:lnTo>
                <a:lnTo>
                  <a:pt x="1188466" y="53594"/>
                </a:lnTo>
                <a:close/>
              </a:path>
              <a:path w="1303020" h="128905">
                <a:moveTo>
                  <a:pt x="1175638" y="0"/>
                </a:moveTo>
                <a:lnTo>
                  <a:pt x="1175746" y="53618"/>
                </a:lnTo>
                <a:lnTo>
                  <a:pt x="1283365" y="53594"/>
                </a:lnTo>
                <a:lnTo>
                  <a:pt x="1175638" y="0"/>
                </a:lnTo>
                <a:close/>
              </a:path>
            </a:pathLst>
          </a:custGeom>
          <a:solidFill>
            <a:srgbClr val="0855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553200" y="4046220"/>
            <a:ext cx="1325880" cy="27749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 marL="635">
              <a:lnSpc>
                <a:spcPts val="2045"/>
              </a:lnSpc>
            </a:pPr>
            <a:r>
              <a:rPr sz="1800" spc="-100">
                <a:solidFill>
                  <a:srgbClr val="0855B4"/>
                </a:solidFill>
                <a:latin typeface="Arial"/>
                <a:cs typeface="Arial"/>
              </a:rPr>
              <a:t>50x</a:t>
            </a:r>
            <a:r>
              <a:rPr sz="1800" spc="-125">
                <a:solidFill>
                  <a:srgbClr val="0855B4"/>
                </a:solidFill>
                <a:latin typeface="Arial"/>
                <a:cs typeface="Arial"/>
              </a:rPr>
              <a:t> </a:t>
            </a:r>
            <a:r>
              <a:rPr sz="1800" spc="-90">
                <a:solidFill>
                  <a:srgbClr val="0855B4"/>
                </a:solidFill>
                <a:latin typeface="Arial"/>
                <a:cs typeface="Arial"/>
              </a:rPr>
              <a:t>speedup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025134" y="3899661"/>
            <a:ext cx="1775460" cy="127000"/>
          </a:xfrm>
          <a:custGeom>
            <a:avLst/>
            <a:gdLst/>
            <a:ahLst/>
            <a:cxnLst/>
            <a:rect l="l" t="t" r="r" b="b"/>
            <a:pathLst>
              <a:path w="1775459" h="127000">
                <a:moveTo>
                  <a:pt x="127000" y="0"/>
                </a:moveTo>
                <a:lnTo>
                  <a:pt x="0" y="63500"/>
                </a:lnTo>
                <a:lnTo>
                  <a:pt x="127000" y="127000"/>
                </a:lnTo>
                <a:lnTo>
                  <a:pt x="127000" y="73406"/>
                </a:lnTo>
                <a:lnTo>
                  <a:pt x="114300" y="73406"/>
                </a:lnTo>
                <a:lnTo>
                  <a:pt x="114300" y="53593"/>
                </a:lnTo>
                <a:lnTo>
                  <a:pt x="127000" y="53593"/>
                </a:lnTo>
                <a:lnTo>
                  <a:pt x="127000" y="0"/>
                </a:lnTo>
                <a:close/>
              </a:path>
              <a:path w="1775459" h="127000">
                <a:moveTo>
                  <a:pt x="1648079" y="0"/>
                </a:moveTo>
                <a:lnTo>
                  <a:pt x="1648079" y="127000"/>
                </a:lnTo>
                <a:lnTo>
                  <a:pt x="1755267" y="73406"/>
                </a:lnTo>
                <a:lnTo>
                  <a:pt x="1660779" y="73406"/>
                </a:lnTo>
                <a:lnTo>
                  <a:pt x="1660779" y="53593"/>
                </a:lnTo>
                <a:lnTo>
                  <a:pt x="1755267" y="53593"/>
                </a:lnTo>
                <a:lnTo>
                  <a:pt x="1648079" y="0"/>
                </a:lnTo>
                <a:close/>
              </a:path>
              <a:path w="1775459" h="127000">
                <a:moveTo>
                  <a:pt x="127000" y="53593"/>
                </a:moveTo>
                <a:lnTo>
                  <a:pt x="114300" y="53593"/>
                </a:lnTo>
                <a:lnTo>
                  <a:pt x="114300" y="73406"/>
                </a:lnTo>
                <a:lnTo>
                  <a:pt x="127000" y="73406"/>
                </a:lnTo>
                <a:lnTo>
                  <a:pt x="127000" y="53593"/>
                </a:lnTo>
                <a:close/>
              </a:path>
              <a:path w="1775459" h="127000">
                <a:moveTo>
                  <a:pt x="1648079" y="53593"/>
                </a:moveTo>
                <a:lnTo>
                  <a:pt x="127000" y="53593"/>
                </a:lnTo>
                <a:lnTo>
                  <a:pt x="127000" y="73406"/>
                </a:lnTo>
                <a:lnTo>
                  <a:pt x="1648079" y="73406"/>
                </a:lnTo>
                <a:lnTo>
                  <a:pt x="1648079" y="53593"/>
                </a:lnTo>
                <a:close/>
              </a:path>
              <a:path w="1775459" h="127000">
                <a:moveTo>
                  <a:pt x="1755267" y="53593"/>
                </a:moveTo>
                <a:lnTo>
                  <a:pt x="1660779" y="53593"/>
                </a:lnTo>
                <a:lnTo>
                  <a:pt x="1660779" y="73406"/>
                </a:lnTo>
                <a:lnTo>
                  <a:pt x="1755267" y="73406"/>
                </a:lnTo>
                <a:lnTo>
                  <a:pt x="1775079" y="63500"/>
                </a:lnTo>
                <a:lnTo>
                  <a:pt x="1755267" y="53593"/>
                </a:lnTo>
                <a:close/>
              </a:path>
            </a:pathLst>
          </a:custGeom>
          <a:solidFill>
            <a:srgbClr val="0855B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07340" y="5643556"/>
            <a:ext cx="8579485" cy="896619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2800" spc="-175">
                <a:latin typeface="Arial"/>
                <a:cs typeface="Arial"/>
              </a:rPr>
              <a:t>Best </a:t>
            </a:r>
            <a:r>
              <a:rPr sz="2800" spc="-5">
                <a:latin typeface="Arial"/>
                <a:cs typeface="Arial"/>
              </a:rPr>
              <a:t>of </a:t>
            </a:r>
            <a:r>
              <a:rPr sz="2800" spc="-30">
                <a:latin typeface="Arial"/>
                <a:cs typeface="Arial"/>
              </a:rPr>
              <a:t>both </a:t>
            </a:r>
            <a:r>
              <a:rPr sz="2800" spc="-75">
                <a:latin typeface="Arial"/>
                <a:cs typeface="Arial"/>
              </a:rPr>
              <a:t>worlds: </a:t>
            </a:r>
            <a:r>
              <a:rPr sz="2800" spc="-105">
                <a:latin typeface="Arial"/>
                <a:cs typeface="Arial"/>
              </a:rPr>
              <a:t>strong </a:t>
            </a:r>
            <a:r>
              <a:rPr sz="2800" b="1" spc="-155">
                <a:solidFill>
                  <a:srgbClr val="1E469F"/>
                </a:solidFill>
                <a:latin typeface="Arial"/>
                <a:cs typeface="Arial"/>
              </a:rPr>
              <a:t>anytime </a:t>
            </a:r>
            <a:r>
              <a:rPr sz="2800" b="1" spc="-204">
                <a:solidFill>
                  <a:srgbClr val="1E469F"/>
                </a:solidFill>
                <a:latin typeface="Arial"/>
                <a:cs typeface="Arial"/>
              </a:rPr>
              <a:t>and </a:t>
            </a:r>
            <a:r>
              <a:rPr sz="2800" b="1" spc="-130">
                <a:solidFill>
                  <a:srgbClr val="1E469F"/>
                </a:solidFill>
                <a:latin typeface="Arial"/>
                <a:cs typeface="Arial"/>
              </a:rPr>
              <a:t>final</a:t>
            </a:r>
            <a:r>
              <a:rPr sz="2800" b="1" spc="-27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b="1" spc="-185">
                <a:solidFill>
                  <a:srgbClr val="1E469F"/>
                </a:solidFill>
                <a:latin typeface="Arial"/>
                <a:cs typeface="Arial"/>
              </a:rPr>
              <a:t>performance</a:t>
            </a:r>
            <a:endParaRPr sz="2800">
              <a:latin typeface="Arial"/>
              <a:cs typeface="Arial"/>
            </a:endParaRPr>
          </a:p>
          <a:p>
            <a:pPr marL="224154" algn="ctr">
              <a:lnSpc>
                <a:spcPct val="100000"/>
              </a:lnSpc>
              <a:spcBef>
                <a:spcPts val="525"/>
              </a:spcBef>
            </a:pPr>
            <a:r>
              <a:rPr sz="1800" spc="-50">
                <a:latin typeface="Arial"/>
                <a:cs typeface="Arial"/>
              </a:rPr>
              <a:t>Auto-Net </a:t>
            </a:r>
            <a:r>
              <a:rPr sz="1800" spc="-55">
                <a:latin typeface="Arial"/>
                <a:cs typeface="Arial"/>
              </a:rPr>
              <a:t>on </a:t>
            </a:r>
            <a:r>
              <a:rPr sz="1800" spc="-70">
                <a:latin typeface="Arial"/>
                <a:cs typeface="Arial"/>
              </a:rPr>
              <a:t>dataset</a:t>
            </a:r>
            <a:r>
              <a:rPr sz="1800" spc="-190">
                <a:latin typeface="Arial"/>
                <a:cs typeface="Arial"/>
              </a:rPr>
              <a:t> </a:t>
            </a:r>
            <a:r>
              <a:rPr sz="1800" spc="-30">
                <a:latin typeface="Arial"/>
                <a:cs typeface="Arial"/>
              </a:rPr>
              <a:t>adult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819515" y="6679488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>
                <a:latin typeface="Arial"/>
                <a:cs typeface="Arial"/>
              </a:rPr>
              <a:t>34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68751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/>
              <a:t>Almost </a:t>
            </a:r>
            <a:r>
              <a:rPr spc="-155"/>
              <a:t>Linear </a:t>
            </a:r>
            <a:r>
              <a:rPr spc="-229"/>
              <a:t>Speedups </a:t>
            </a:r>
            <a:r>
              <a:rPr spc="-295"/>
              <a:t>By</a:t>
            </a:r>
            <a:r>
              <a:rPr spc="-135"/>
              <a:t> </a:t>
            </a:r>
            <a:r>
              <a:rPr spc="-125"/>
              <a:t>Parallelization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85769" y="6239967"/>
            <a:ext cx="247205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>
                <a:latin typeface="Arial"/>
                <a:cs typeface="Arial"/>
              </a:rPr>
              <a:t>Auto-Net </a:t>
            </a:r>
            <a:r>
              <a:rPr sz="1800" spc="-55">
                <a:latin typeface="Arial"/>
                <a:cs typeface="Arial"/>
              </a:rPr>
              <a:t>on </a:t>
            </a:r>
            <a:r>
              <a:rPr sz="1800" spc="-70">
                <a:latin typeface="Arial"/>
                <a:cs typeface="Arial"/>
              </a:rPr>
              <a:t>dataset</a:t>
            </a:r>
            <a:r>
              <a:rPr sz="1800" spc="-220">
                <a:latin typeface="Arial"/>
                <a:cs typeface="Arial"/>
              </a:rPr>
              <a:t> </a:t>
            </a:r>
            <a:r>
              <a:rPr sz="1800" spc="-10">
                <a:latin typeface="Arial"/>
                <a:cs typeface="Arial"/>
              </a:rPr>
              <a:t>letter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50793" y="1384266"/>
            <a:ext cx="8162444" cy="4539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37</a:t>
            </a:fld>
            <a:endParaRPr spc="-6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796" y="1354299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0796" y="3622011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32231" y="1064565"/>
            <a:ext cx="7345045" cy="413004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800">
                <a:latin typeface="Arial"/>
                <a:cs typeface="Arial"/>
              </a:rPr>
              <a:t>If </a:t>
            </a:r>
            <a:r>
              <a:rPr sz="2800" spc="-125">
                <a:latin typeface="Arial"/>
                <a:cs typeface="Arial"/>
              </a:rPr>
              <a:t>you </a:t>
            </a:r>
            <a:r>
              <a:rPr sz="2800" spc="-175">
                <a:latin typeface="Arial"/>
                <a:cs typeface="Arial"/>
              </a:rPr>
              <a:t>have </a:t>
            </a:r>
            <a:r>
              <a:rPr sz="2800" spc="-240">
                <a:latin typeface="Arial"/>
                <a:cs typeface="Arial"/>
              </a:rPr>
              <a:t>access </a:t>
            </a:r>
            <a:r>
              <a:rPr sz="2800" spc="25">
                <a:latin typeface="Arial"/>
                <a:cs typeface="Arial"/>
              </a:rPr>
              <a:t>to </a:t>
            </a:r>
            <a:r>
              <a:rPr sz="2800" spc="-35">
                <a:latin typeface="Arial"/>
                <a:cs typeface="Arial"/>
              </a:rPr>
              <a:t>multiple</a:t>
            </a:r>
            <a:r>
              <a:rPr sz="2800" spc="-310">
                <a:latin typeface="Arial"/>
                <a:cs typeface="Arial"/>
              </a:rPr>
              <a:t> </a:t>
            </a:r>
            <a:r>
              <a:rPr sz="2800" spc="-50">
                <a:latin typeface="Arial"/>
                <a:cs typeface="Arial"/>
              </a:rPr>
              <a:t>fidelities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414020" algn="l"/>
              </a:tabLst>
            </a:pPr>
            <a:r>
              <a:rPr sz="2400" spc="-180">
                <a:latin typeface="Arial"/>
                <a:cs typeface="Arial"/>
              </a:rPr>
              <a:t>We </a:t>
            </a:r>
            <a:r>
              <a:rPr sz="2400" spc="-100">
                <a:latin typeface="Arial"/>
                <a:cs typeface="Arial"/>
              </a:rPr>
              <a:t>recommend </a:t>
            </a:r>
            <a:r>
              <a:rPr sz="2400" spc="-280">
                <a:solidFill>
                  <a:srgbClr val="1E469F"/>
                </a:solidFill>
                <a:latin typeface="Arial"/>
                <a:cs typeface="Arial"/>
              </a:rPr>
              <a:t>BOHB</a:t>
            </a:r>
            <a:r>
              <a:rPr sz="2400" spc="-280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2400" u="heavy" spc="-10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[Falkner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et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al, </a:t>
            </a:r>
            <a:r>
              <a:rPr sz="2400" u="heavy" spc="-20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ICML</a:t>
            </a:r>
            <a:r>
              <a:rPr sz="2400" u="heavy" spc="-21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400" u="heavy" spc="-8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2018]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75"/>
              </a:spcBef>
              <a:buClr>
                <a:srgbClr val="000000"/>
              </a:buClr>
              <a:buChar char="–"/>
              <a:tabLst>
                <a:tab pos="414020" algn="l"/>
              </a:tabLst>
            </a:pPr>
            <a:r>
              <a:rPr sz="2400" u="heavy" spc="-5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https://github.com/automl/HpBandSter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414020" algn="l"/>
              </a:tabLst>
            </a:pPr>
            <a:r>
              <a:rPr sz="2400" spc="-150">
                <a:latin typeface="Arial"/>
                <a:cs typeface="Arial"/>
              </a:rPr>
              <a:t>Combines </a:t>
            </a:r>
            <a:r>
              <a:rPr sz="2400" spc="-30">
                <a:latin typeface="Arial"/>
                <a:cs typeface="Arial"/>
              </a:rPr>
              <a:t>the </a:t>
            </a:r>
            <a:r>
              <a:rPr sz="2400" spc="-145">
                <a:latin typeface="Arial"/>
                <a:cs typeface="Arial"/>
              </a:rPr>
              <a:t>advantages </a:t>
            </a:r>
            <a:r>
              <a:rPr sz="2400" spc="-5">
                <a:latin typeface="Arial"/>
                <a:cs typeface="Arial"/>
              </a:rPr>
              <a:t>of </a:t>
            </a:r>
            <a:r>
              <a:rPr sz="2400" spc="-370">
                <a:latin typeface="Arial"/>
                <a:cs typeface="Arial"/>
              </a:rPr>
              <a:t>TPE </a:t>
            </a:r>
            <a:r>
              <a:rPr sz="2400" spc="-114">
                <a:latin typeface="Arial"/>
                <a:cs typeface="Arial"/>
              </a:rPr>
              <a:t>and</a:t>
            </a:r>
            <a:r>
              <a:rPr sz="2400" spc="-360">
                <a:latin typeface="Arial"/>
                <a:cs typeface="Arial"/>
              </a:rPr>
              <a:t> </a:t>
            </a:r>
            <a:r>
              <a:rPr sz="2400" spc="-110">
                <a:latin typeface="Arial"/>
                <a:cs typeface="Arial"/>
              </a:rPr>
              <a:t>Hyperband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–"/>
            </a:pPr>
            <a:endParaRPr sz="3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>
                <a:latin typeface="Arial"/>
                <a:cs typeface="Arial"/>
              </a:rPr>
              <a:t>If </a:t>
            </a:r>
            <a:r>
              <a:rPr sz="2800" spc="-120">
                <a:latin typeface="Arial"/>
                <a:cs typeface="Arial"/>
              </a:rPr>
              <a:t>you </a:t>
            </a:r>
            <a:r>
              <a:rPr sz="2800" spc="-90">
                <a:latin typeface="Arial"/>
                <a:cs typeface="Arial"/>
              </a:rPr>
              <a:t>do </a:t>
            </a:r>
            <a:r>
              <a:rPr sz="2800" spc="-10">
                <a:latin typeface="Arial"/>
                <a:cs typeface="Arial"/>
              </a:rPr>
              <a:t>not </a:t>
            </a:r>
            <a:r>
              <a:rPr sz="2800" spc="-175">
                <a:latin typeface="Arial"/>
                <a:cs typeface="Arial"/>
              </a:rPr>
              <a:t>have </a:t>
            </a:r>
            <a:r>
              <a:rPr sz="2800" spc="-240">
                <a:latin typeface="Arial"/>
                <a:cs typeface="Arial"/>
              </a:rPr>
              <a:t>access </a:t>
            </a:r>
            <a:r>
              <a:rPr sz="2800" spc="25">
                <a:latin typeface="Arial"/>
                <a:cs typeface="Arial"/>
              </a:rPr>
              <a:t>to </a:t>
            </a:r>
            <a:r>
              <a:rPr sz="2800" spc="-35">
                <a:latin typeface="Arial"/>
                <a:cs typeface="Arial"/>
              </a:rPr>
              <a:t>multiple</a:t>
            </a:r>
            <a:r>
              <a:rPr sz="2800" spc="-505">
                <a:latin typeface="Arial"/>
                <a:cs typeface="Arial"/>
              </a:rPr>
              <a:t> </a:t>
            </a:r>
            <a:r>
              <a:rPr sz="2800" spc="-50">
                <a:latin typeface="Arial"/>
                <a:cs typeface="Arial"/>
              </a:rPr>
              <a:t>fidelities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414020" algn="l"/>
              </a:tabLst>
            </a:pPr>
            <a:r>
              <a:rPr sz="2400" spc="-95">
                <a:latin typeface="Arial"/>
                <a:cs typeface="Arial"/>
              </a:rPr>
              <a:t>Low-dim. </a:t>
            </a:r>
            <a:r>
              <a:rPr sz="2400" spc="-75">
                <a:latin typeface="Arial"/>
                <a:cs typeface="Arial"/>
              </a:rPr>
              <a:t>continuous: </a:t>
            </a:r>
            <a:r>
              <a:rPr sz="2400" spc="-195">
                <a:latin typeface="Arial"/>
                <a:cs typeface="Arial"/>
              </a:rPr>
              <a:t>GP-based </a:t>
            </a:r>
            <a:r>
              <a:rPr sz="2400" spc="-290">
                <a:latin typeface="Arial"/>
                <a:cs typeface="Arial"/>
              </a:rPr>
              <a:t>BO </a:t>
            </a:r>
            <a:r>
              <a:rPr sz="2400" spc="-100">
                <a:latin typeface="Arial"/>
                <a:cs typeface="Arial"/>
              </a:rPr>
              <a:t>(e.g.,</a:t>
            </a:r>
            <a:r>
              <a:rPr sz="2400" spc="-360">
                <a:latin typeface="Arial"/>
                <a:cs typeface="Arial"/>
              </a:rPr>
              <a:t> </a:t>
            </a:r>
            <a:r>
              <a:rPr sz="2400" spc="-100">
                <a:solidFill>
                  <a:srgbClr val="1E469F"/>
                </a:solidFill>
                <a:latin typeface="Arial"/>
                <a:cs typeface="Arial"/>
              </a:rPr>
              <a:t>Spearmint</a:t>
            </a:r>
            <a:r>
              <a:rPr sz="2400" spc="-100">
                <a:latin typeface="Arial"/>
                <a:cs typeface="Arial"/>
              </a:rPr>
              <a:t>)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414020" algn="l"/>
              </a:tabLst>
            </a:pPr>
            <a:r>
              <a:rPr sz="2400" spc="-90">
                <a:latin typeface="Arial"/>
                <a:cs typeface="Arial"/>
              </a:rPr>
              <a:t>High-dim, </a:t>
            </a:r>
            <a:r>
              <a:rPr sz="2400" spc="-95">
                <a:latin typeface="Arial"/>
                <a:cs typeface="Arial"/>
              </a:rPr>
              <a:t>categorical, </a:t>
            </a:r>
            <a:r>
              <a:rPr sz="2400" spc="-55">
                <a:latin typeface="Arial"/>
                <a:cs typeface="Arial"/>
              </a:rPr>
              <a:t>conditional: </a:t>
            </a:r>
            <a:r>
              <a:rPr sz="2400" spc="-285">
                <a:solidFill>
                  <a:srgbClr val="1E469F"/>
                </a:solidFill>
                <a:latin typeface="Arial"/>
                <a:cs typeface="Arial"/>
              </a:rPr>
              <a:t>SMAC </a:t>
            </a:r>
            <a:r>
              <a:rPr sz="2400" spc="-20">
                <a:latin typeface="Arial"/>
                <a:cs typeface="Arial"/>
              </a:rPr>
              <a:t>or</a:t>
            </a:r>
            <a:r>
              <a:rPr sz="2400" spc="-180">
                <a:latin typeface="Arial"/>
                <a:cs typeface="Arial"/>
              </a:rPr>
              <a:t> </a:t>
            </a:r>
            <a:r>
              <a:rPr sz="2400" spc="-375">
                <a:solidFill>
                  <a:srgbClr val="1E469F"/>
                </a:solidFill>
                <a:latin typeface="Arial"/>
                <a:cs typeface="Arial"/>
              </a:rPr>
              <a:t>TPE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414020" algn="l"/>
              </a:tabLst>
            </a:pPr>
            <a:r>
              <a:rPr sz="2400" spc="-114">
                <a:latin typeface="Arial"/>
                <a:cs typeface="Arial"/>
              </a:rPr>
              <a:t>Purely </a:t>
            </a:r>
            <a:r>
              <a:rPr sz="2400" spc="-80">
                <a:latin typeface="Arial"/>
                <a:cs typeface="Arial"/>
              </a:rPr>
              <a:t>continuous, budget </a:t>
            </a:r>
            <a:r>
              <a:rPr sz="2400" spc="-155">
                <a:latin typeface="Arial"/>
                <a:cs typeface="Arial"/>
              </a:rPr>
              <a:t>&gt;10x </a:t>
            </a:r>
            <a:r>
              <a:rPr sz="2400" spc="-65">
                <a:latin typeface="Arial"/>
                <a:cs typeface="Arial"/>
              </a:rPr>
              <a:t>dimensionality:</a:t>
            </a:r>
            <a:r>
              <a:rPr sz="2400" spc="-229">
                <a:latin typeface="Arial"/>
                <a:cs typeface="Arial"/>
              </a:rPr>
              <a:t> </a:t>
            </a:r>
            <a:r>
              <a:rPr sz="2400" spc="-280">
                <a:solidFill>
                  <a:srgbClr val="1E469F"/>
                </a:solidFill>
                <a:latin typeface="Arial"/>
                <a:cs typeface="Arial"/>
              </a:rPr>
              <a:t>CMA-ES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688213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95"/>
              <a:t>HPO </a:t>
            </a:r>
            <a:r>
              <a:rPr spc="-10"/>
              <a:t>for </a:t>
            </a:r>
            <a:r>
              <a:rPr spc="-100"/>
              <a:t>Practitioners: </a:t>
            </a:r>
            <a:r>
              <a:rPr spc="-120"/>
              <a:t>Which </a:t>
            </a:r>
            <a:r>
              <a:rPr spc="-215"/>
              <a:t>Tool </a:t>
            </a:r>
            <a:r>
              <a:rPr spc="20"/>
              <a:t>to</a:t>
            </a:r>
            <a:r>
              <a:rPr spc="-645"/>
              <a:t> </a:t>
            </a:r>
            <a:r>
              <a:rPr spc="-275"/>
              <a:t>Use?</a:t>
            </a:r>
          </a:p>
        </p:txBody>
      </p:sp>
      <p:sp>
        <p:nvSpPr>
          <p:cNvPr id="7" name="object 7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38</a:t>
            </a:fld>
            <a:endParaRPr spc="-6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1777" y="943863"/>
            <a:ext cx="278892" cy="248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0796" y="2296131"/>
            <a:ext cx="125501" cy="1334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796" y="3167859"/>
            <a:ext cx="125501" cy="1334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796" y="4844259"/>
            <a:ext cx="125501" cy="1334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0796" y="5716051"/>
            <a:ext cx="125501" cy="1334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2231" y="774945"/>
            <a:ext cx="6812915" cy="5599430"/>
          </a:xfrm>
          <a:prstGeom prst="rect">
            <a:avLst/>
          </a:prstGeom>
        </p:spPr>
        <p:txBody>
          <a:bodyPr vert="horz" wrap="square" lIns="0" tIns="590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2800" spc="-190">
                <a:solidFill>
                  <a:srgbClr val="1E469F"/>
                </a:solidFill>
                <a:latin typeface="Arial"/>
                <a:cs typeface="Arial"/>
              </a:rPr>
              <a:t>Auto-WEKA </a:t>
            </a:r>
            <a:r>
              <a:rPr sz="2400" u="heavy" spc="-6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[Thornton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et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al, </a:t>
            </a:r>
            <a:r>
              <a:rPr sz="2400" u="heavy" spc="-29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KDD</a:t>
            </a:r>
            <a:r>
              <a:rPr sz="2400" u="heavy" spc="-30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2400" u="heavy" spc="-9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2013]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15"/>
              </a:spcBef>
              <a:buChar char="–"/>
              <a:tabLst>
                <a:tab pos="414020" algn="l"/>
              </a:tabLst>
            </a:pPr>
            <a:r>
              <a:rPr sz="2400" spc="-125">
                <a:latin typeface="Arial"/>
                <a:cs typeface="Arial"/>
              </a:rPr>
              <a:t>768 </a:t>
            </a:r>
            <a:r>
              <a:rPr sz="2400" spc="-90">
                <a:latin typeface="Arial"/>
                <a:cs typeface="Arial"/>
              </a:rPr>
              <a:t>hyperparameters, </a:t>
            </a:r>
            <a:r>
              <a:rPr sz="2400" spc="-120">
                <a:latin typeface="Arial"/>
                <a:cs typeface="Arial"/>
              </a:rPr>
              <a:t>4 </a:t>
            </a:r>
            <a:r>
              <a:rPr sz="2400" spc="-110">
                <a:latin typeface="Arial"/>
                <a:cs typeface="Arial"/>
              </a:rPr>
              <a:t>levels </a:t>
            </a:r>
            <a:r>
              <a:rPr sz="2400" spc="-5">
                <a:latin typeface="Arial"/>
                <a:cs typeface="Arial"/>
              </a:rPr>
              <a:t>of</a:t>
            </a:r>
            <a:r>
              <a:rPr sz="2400" spc="-260">
                <a:latin typeface="Arial"/>
                <a:cs typeface="Arial"/>
              </a:rPr>
              <a:t> </a:t>
            </a:r>
            <a:r>
              <a:rPr sz="2400" spc="-45">
                <a:latin typeface="Arial"/>
                <a:cs typeface="Arial"/>
              </a:rPr>
              <a:t>conditionality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414020" algn="l"/>
              </a:tabLst>
            </a:pPr>
            <a:r>
              <a:rPr sz="2400" spc="-195">
                <a:latin typeface="Arial"/>
                <a:cs typeface="Arial"/>
              </a:rPr>
              <a:t>Based </a:t>
            </a:r>
            <a:r>
              <a:rPr sz="2400" spc="-75">
                <a:latin typeface="Arial"/>
                <a:cs typeface="Arial"/>
              </a:rPr>
              <a:t>on </a:t>
            </a:r>
            <a:r>
              <a:rPr sz="2400" spc="-285">
                <a:latin typeface="Arial"/>
                <a:cs typeface="Arial"/>
              </a:rPr>
              <a:t>WEKA </a:t>
            </a:r>
            <a:r>
              <a:rPr sz="2400" spc="-114">
                <a:latin typeface="Arial"/>
                <a:cs typeface="Arial"/>
              </a:rPr>
              <a:t>and</a:t>
            </a:r>
            <a:r>
              <a:rPr sz="2400" spc="-355">
                <a:latin typeface="Arial"/>
                <a:cs typeface="Arial"/>
              </a:rPr>
              <a:t> </a:t>
            </a:r>
            <a:r>
              <a:rPr sz="2400" spc="-285">
                <a:latin typeface="Arial"/>
                <a:cs typeface="Arial"/>
              </a:rPr>
              <a:t>SMAC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Hyperopt-sklearn </a:t>
            </a:r>
            <a:r>
              <a:rPr sz="2400" u="heavy" spc="-10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[Komer </a:t>
            </a:r>
            <a:r>
              <a:rPr sz="2400" u="heavy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et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al, </a:t>
            </a:r>
            <a:r>
              <a:rPr sz="2400" u="heavy" spc="-229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SciPy</a:t>
            </a:r>
            <a:r>
              <a:rPr sz="2400" u="heavy" spc="-30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2400" u="heavy" spc="-9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2014]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20"/>
              </a:spcBef>
              <a:buChar char="–"/>
              <a:tabLst>
                <a:tab pos="414020" algn="l"/>
              </a:tabLst>
            </a:pPr>
            <a:r>
              <a:rPr sz="2400" spc="-195">
                <a:latin typeface="Arial"/>
                <a:cs typeface="Arial"/>
              </a:rPr>
              <a:t>Based </a:t>
            </a:r>
            <a:r>
              <a:rPr sz="2400" spc="-75">
                <a:latin typeface="Arial"/>
                <a:cs typeface="Arial"/>
              </a:rPr>
              <a:t>on </a:t>
            </a:r>
            <a:r>
              <a:rPr sz="2400" spc="-70">
                <a:latin typeface="Arial"/>
                <a:cs typeface="Arial"/>
              </a:rPr>
              <a:t>scikit-learn </a:t>
            </a:r>
            <a:r>
              <a:rPr sz="2400" spc="35">
                <a:latin typeface="Arial"/>
                <a:cs typeface="Arial"/>
              </a:rPr>
              <a:t>&amp;</a:t>
            </a:r>
            <a:r>
              <a:rPr sz="2400" spc="-195">
                <a:latin typeface="Arial"/>
                <a:cs typeface="Arial"/>
              </a:rPr>
              <a:t> </a:t>
            </a:r>
            <a:r>
              <a:rPr sz="2400" spc="-370">
                <a:latin typeface="Arial"/>
                <a:cs typeface="Arial"/>
              </a:rPr>
              <a:t>TPE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9"/>
              </a:spcBef>
            </a:pPr>
            <a:r>
              <a:rPr sz="2800" spc="-105">
                <a:solidFill>
                  <a:srgbClr val="1E469F"/>
                </a:solidFill>
                <a:latin typeface="Arial"/>
                <a:cs typeface="Arial"/>
              </a:rPr>
              <a:t>Auto-sklearn </a:t>
            </a:r>
            <a:r>
              <a:rPr sz="2400" u="heavy" spc="-9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[Feurer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al, </a:t>
            </a:r>
            <a:r>
              <a:rPr sz="2400" u="heavy" spc="-2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NIPS</a:t>
            </a:r>
            <a:r>
              <a:rPr sz="2400" u="heavy" spc="-21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2400" u="heavy" spc="-9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2015]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15"/>
              </a:spcBef>
              <a:buChar char="–"/>
              <a:tabLst>
                <a:tab pos="414020" algn="l"/>
              </a:tabLst>
            </a:pPr>
            <a:r>
              <a:rPr sz="2400" spc="-195">
                <a:latin typeface="Arial"/>
                <a:cs typeface="Arial"/>
              </a:rPr>
              <a:t>Based </a:t>
            </a:r>
            <a:r>
              <a:rPr sz="2400" spc="-75">
                <a:latin typeface="Arial"/>
                <a:cs typeface="Arial"/>
              </a:rPr>
              <a:t>on </a:t>
            </a:r>
            <a:r>
              <a:rPr sz="2400" spc="-70">
                <a:latin typeface="Arial"/>
                <a:cs typeface="Arial"/>
              </a:rPr>
              <a:t>scikit-learn </a:t>
            </a:r>
            <a:r>
              <a:rPr sz="2400" spc="35">
                <a:latin typeface="Arial"/>
                <a:cs typeface="Arial"/>
              </a:rPr>
              <a:t>&amp; </a:t>
            </a:r>
            <a:r>
              <a:rPr sz="2400" spc="-285">
                <a:latin typeface="Arial"/>
                <a:cs typeface="Arial"/>
              </a:rPr>
              <a:t>SMAC </a:t>
            </a:r>
            <a:r>
              <a:rPr sz="2400" spc="260">
                <a:latin typeface="Arial"/>
                <a:cs typeface="Arial"/>
              </a:rPr>
              <a:t>/</a:t>
            </a:r>
            <a:r>
              <a:rPr sz="2400" spc="-245">
                <a:latin typeface="Arial"/>
                <a:cs typeface="Arial"/>
              </a:rPr>
              <a:t> </a:t>
            </a:r>
            <a:r>
              <a:rPr sz="2400" spc="-285">
                <a:latin typeface="Arial"/>
                <a:cs typeface="Arial"/>
              </a:rPr>
              <a:t>BOHB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414020" algn="l"/>
              </a:tabLst>
            </a:pPr>
            <a:r>
              <a:rPr sz="2400" spc="-220">
                <a:latin typeface="Arial"/>
                <a:cs typeface="Arial"/>
              </a:rPr>
              <a:t>Uses </a:t>
            </a:r>
            <a:r>
              <a:rPr sz="2400" spc="-80">
                <a:latin typeface="Arial"/>
                <a:cs typeface="Arial"/>
              </a:rPr>
              <a:t>meta-learning </a:t>
            </a:r>
            <a:r>
              <a:rPr sz="2400" spc="-114">
                <a:latin typeface="Arial"/>
                <a:cs typeface="Arial"/>
              </a:rPr>
              <a:t>and </a:t>
            </a:r>
            <a:r>
              <a:rPr sz="2400" spc="-95">
                <a:latin typeface="Arial"/>
                <a:cs typeface="Arial"/>
              </a:rPr>
              <a:t>posthoc</a:t>
            </a:r>
            <a:r>
              <a:rPr sz="2400" spc="-114">
                <a:latin typeface="Arial"/>
                <a:cs typeface="Arial"/>
              </a:rPr>
              <a:t> </a:t>
            </a:r>
            <a:r>
              <a:rPr sz="2400" spc="-105">
                <a:latin typeface="Arial"/>
                <a:cs typeface="Arial"/>
              </a:rPr>
              <a:t>ensembling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85"/>
              </a:spcBef>
              <a:buChar char="–"/>
              <a:tabLst>
                <a:tab pos="414020" algn="l"/>
              </a:tabLst>
            </a:pPr>
            <a:r>
              <a:rPr sz="2400" spc="-130">
                <a:solidFill>
                  <a:srgbClr val="1E469F"/>
                </a:solidFill>
                <a:latin typeface="Arial"/>
                <a:cs typeface="Arial"/>
              </a:rPr>
              <a:t>Won </a:t>
            </a:r>
            <a:r>
              <a:rPr sz="2400" spc="-90">
                <a:solidFill>
                  <a:srgbClr val="1E469F"/>
                </a:solidFill>
                <a:latin typeface="Arial"/>
                <a:cs typeface="Arial"/>
              </a:rPr>
              <a:t>AutoML </a:t>
            </a:r>
            <a:r>
              <a:rPr sz="2400" spc="-60">
                <a:solidFill>
                  <a:srgbClr val="1E469F"/>
                </a:solidFill>
                <a:latin typeface="Arial"/>
                <a:cs typeface="Arial"/>
              </a:rPr>
              <a:t>competitions </a:t>
            </a:r>
            <a:r>
              <a:rPr sz="2400" spc="-120">
                <a:solidFill>
                  <a:srgbClr val="1E469F"/>
                </a:solidFill>
                <a:latin typeface="Arial"/>
                <a:cs typeface="Arial"/>
              </a:rPr>
              <a:t>2015-2016 </a:t>
            </a:r>
            <a:r>
              <a:rPr sz="2400" spc="35">
                <a:solidFill>
                  <a:srgbClr val="1E469F"/>
                </a:solidFill>
                <a:latin typeface="Arial"/>
                <a:cs typeface="Arial"/>
              </a:rPr>
              <a:t>&amp;</a:t>
            </a:r>
            <a:r>
              <a:rPr sz="2400" spc="-27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120">
                <a:solidFill>
                  <a:srgbClr val="1E469F"/>
                </a:solidFill>
                <a:latin typeface="Arial"/>
                <a:cs typeface="Arial"/>
              </a:rPr>
              <a:t>2017-2018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2800" spc="-385">
                <a:solidFill>
                  <a:srgbClr val="1E469F"/>
                </a:solidFill>
                <a:latin typeface="Arial"/>
                <a:cs typeface="Arial"/>
              </a:rPr>
              <a:t>TPOT </a:t>
            </a:r>
            <a:r>
              <a:rPr sz="2400" u="heavy" spc="-10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[Olson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et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al, </a:t>
            </a:r>
            <a:r>
              <a:rPr sz="2400" u="heavy" spc="-12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EvoApplications</a:t>
            </a:r>
            <a:r>
              <a:rPr sz="2400" u="heavy" spc="-47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2400" u="heavy" spc="-9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2016]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15"/>
              </a:spcBef>
              <a:buChar char="–"/>
              <a:tabLst>
                <a:tab pos="414020" algn="l"/>
              </a:tabLst>
            </a:pPr>
            <a:r>
              <a:rPr sz="2400" spc="-195">
                <a:latin typeface="Arial"/>
                <a:cs typeface="Arial"/>
              </a:rPr>
              <a:t>Based </a:t>
            </a:r>
            <a:r>
              <a:rPr sz="2400" spc="-75">
                <a:latin typeface="Arial"/>
                <a:cs typeface="Arial"/>
              </a:rPr>
              <a:t>on </a:t>
            </a:r>
            <a:r>
              <a:rPr sz="2400" spc="-70">
                <a:latin typeface="Arial"/>
                <a:cs typeface="Arial"/>
              </a:rPr>
              <a:t>scikit-learn </a:t>
            </a:r>
            <a:r>
              <a:rPr sz="2400" spc="-110">
                <a:latin typeface="Arial"/>
                <a:cs typeface="Arial"/>
              </a:rPr>
              <a:t>and </a:t>
            </a:r>
            <a:r>
              <a:rPr sz="2400" spc="-60">
                <a:latin typeface="Arial"/>
                <a:cs typeface="Arial"/>
              </a:rPr>
              <a:t>evolutionary</a:t>
            </a:r>
            <a:r>
              <a:rPr sz="2400" spc="-200">
                <a:latin typeface="Arial"/>
                <a:cs typeface="Arial"/>
              </a:rPr>
              <a:t> </a:t>
            </a:r>
            <a:r>
              <a:rPr sz="2400" spc="-75">
                <a:latin typeface="Arial"/>
                <a:cs typeface="Arial"/>
              </a:rPr>
              <a:t>algorithms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0"/>
              </a:spcBef>
            </a:pPr>
            <a:r>
              <a:rPr sz="2800" spc="-254">
                <a:solidFill>
                  <a:srgbClr val="1E469F"/>
                </a:solidFill>
                <a:latin typeface="Arial"/>
                <a:cs typeface="Arial"/>
              </a:rPr>
              <a:t>H2O </a:t>
            </a:r>
            <a:r>
              <a:rPr sz="2800" spc="-105">
                <a:solidFill>
                  <a:srgbClr val="1E469F"/>
                </a:solidFill>
                <a:latin typeface="Arial"/>
                <a:cs typeface="Arial"/>
              </a:rPr>
              <a:t>AutoML </a:t>
            </a:r>
            <a:r>
              <a:rPr sz="2400" spc="-95">
                <a:solidFill>
                  <a:srgbClr val="A6A6A6"/>
                </a:solidFill>
                <a:latin typeface="Arial"/>
                <a:cs typeface="Arial"/>
              </a:rPr>
              <a:t>[so </a:t>
            </a:r>
            <a:r>
              <a:rPr sz="2400" spc="-45">
                <a:solidFill>
                  <a:srgbClr val="A6A6A6"/>
                </a:solidFill>
                <a:latin typeface="Arial"/>
                <a:cs typeface="Arial"/>
              </a:rPr>
              <a:t>far</a:t>
            </a:r>
            <a:r>
              <a:rPr sz="2400" spc="-50">
                <a:solidFill>
                  <a:srgbClr val="A6A6A6"/>
                </a:solidFill>
                <a:latin typeface="Arial"/>
                <a:cs typeface="Arial"/>
              </a:rPr>
              <a:t> </a:t>
            </a:r>
            <a:r>
              <a:rPr sz="2400" spc="-75">
                <a:solidFill>
                  <a:srgbClr val="A6A6A6"/>
                </a:solidFill>
                <a:latin typeface="Arial"/>
                <a:cs typeface="Arial"/>
              </a:rPr>
              <a:t>unpublished]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15"/>
              </a:spcBef>
              <a:buChar char="–"/>
              <a:tabLst>
                <a:tab pos="414020" algn="l"/>
              </a:tabLst>
            </a:pPr>
            <a:r>
              <a:rPr sz="2400" spc="-195">
                <a:latin typeface="Arial"/>
                <a:cs typeface="Arial"/>
              </a:rPr>
              <a:t>Based </a:t>
            </a:r>
            <a:r>
              <a:rPr sz="2400" spc="-75">
                <a:latin typeface="Arial"/>
                <a:cs typeface="Arial"/>
              </a:rPr>
              <a:t>on </a:t>
            </a:r>
            <a:r>
              <a:rPr sz="2400" spc="-85">
                <a:latin typeface="Arial"/>
                <a:cs typeface="Arial"/>
              </a:rPr>
              <a:t>random </a:t>
            </a:r>
            <a:r>
              <a:rPr sz="2400" spc="-145">
                <a:latin typeface="Arial"/>
                <a:cs typeface="Arial"/>
              </a:rPr>
              <a:t>search </a:t>
            </a:r>
            <a:r>
              <a:rPr sz="2400" spc="-114">
                <a:latin typeface="Arial"/>
                <a:cs typeface="Arial"/>
              </a:rPr>
              <a:t>and</a:t>
            </a:r>
            <a:r>
              <a:rPr sz="2400" spc="-165">
                <a:latin typeface="Arial"/>
                <a:cs typeface="Arial"/>
              </a:rPr>
              <a:t> </a:t>
            </a:r>
            <a:r>
              <a:rPr sz="2400" spc="-114">
                <a:latin typeface="Arial"/>
                <a:cs typeface="Arial"/>
              </a:rPr>
              <a:t>stacking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69107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70"/>
              <a:t>Open-source </a:t>
            </a:r>
            <a:r>
              <a:rPr spc="-120"/>
              <a:t>AutoML </a:t>
            </a:r>
            <a:r>
              <a:rPr spc="-245"/>
              <a:t>Tools </a:t>
            </a:r>
            <a:r>
              <a:rPr spc="-200"/>
              <a:t>based </a:t>
            </a:r>
            <a:r>
              <a:rPr spc="-100"/>
              <a:t>on</a:t>
            </a:r>
            <a:r>
              <a:rPr spc="-55"/>
              <a:t> </a:t>
            </a:r>
            <a:r>
              <a:rPr spc="-395"/>
              <a:t>HPO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39</a:t>
            </a:fld>
            <a:endParaRPr spc="-6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453136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/>
              <a:t>Deep </a:t>
            </a:r>
            <a:r>
              <a:rPr spc="-165"/>
              <a:t>Learning </a:t>
            </a:r>
            <a:r>
              <a:rPr spc="-150"/>
              <a:t>and</a:t>
            </a:r>
            <a:r>
              <a:rPr spc="-110"/>
              <a:t> </a:t>
            </a:r>
            <a:r>
              <a:rPr spc="-120"/>
              <a:t>AutoML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7304" y="1324355"/>
            <a:ext cx="1338071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352801" y="707898"/>
            <a:ext cx="450786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95">
                <a:solidFill>
                  <a:srgbClr val="1E469F"/>
                </a:solidFill>
                <a:latin typeface="Arial"/>
                <a:cs typeface="Arial"/>
              </a:rPr>
              <a:t>Current </a:t>
            </a:r>
            <a:r>
              <a:rPr sz="2800" b="1" spc="-180">
                <a:solidFill>
                  <a:srgbClr val="1E469F"/>
                </a:solidFill>
                <a:latin typeface="Arial"/>
                <a:cs typeface="Arial"/>
              </a:rPr>
              <a:t>deep learning</a:t>
            </a:r>
            <a:r>
              <a:rPr sz="2800" b="1" spc="-5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b="1" spc="-190">
                <a:solidFill>
                  <a:srgbClr val="1E469F"/>
                </a:solidFill>
                <a:latin typeface="Arial"/>
                <a:cs typeface="Arial"/>
              </a:rPr>
              <a:t>practice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979676" y="1839001"/>
            <a:ext cx="648335" cy="342900"/>
          </a:xfrm>
          <a:custGeom>
            <a:avLst/>
            <a:gdLst/>
            <a:ahLst/>
            <a:cxnLst/>
            <a:rect l="l" t="t" r="r" b="b"/>
            <a:pathLst>
              <a:path w="648335" h="342900">
                <a:moveTo>
                  <a:pt x="497078" y="171154"/>
                </a:moveTo>
                <a:lnTo>
                  <a:pt x="324866" y="271611"/>
                </a:lnTo>
                <a:lnTo>
                  <a:pt x="313561" y="281640"/>
                </a:lnTo>
                <a:lnTo>
                  <a:pt x="307197" y="294788"/>
                </a:lnTo>
                <a:lnTo>
                  <a:pt x="306238" y="309366"/>
                </a:lnTo>
                <a:lnTo>
                  <a:pt x="311150" y="323681"/>
                </a:lnTo>
                <a:lnTo>
                  <a:pt x="321179" y="334986"/>
                </a:lnTo>
                <a:lnTo>
                  <a:pt x="334327" y="341350"/>
                </a:lnTo>
                <a:lnTo>
                  <a:pt x="348904" y="342308"/>
                </a:lnTo>
                <a:lnTo>
                  <a:pt x="363219" y="337397"/>
                </a:lnTo>
                <a:lnTo>
                  <a:pt x="582893" y="209254"/>
                </a:lnTo>
                <a:lnTo>
                  <a:pt x="572643" y="209254"/>
                </a:lnTo>
                <a:lnTo>
                  <a:pt x="572643" y="204047"/>
                </a:lnTo>
                <a:lnTo>
                  <a:pt x="553466" y="204047"/>
                </a:lnTo>
                <a:lnTo>
                  <a:pt x="497078" y="171154"/>
                </a:lnTo>
                <a:close/>
              </a:path>
              <a:path w="648335" h="342900">
                <a:moveTo>
                  <a:pt x="431763" y="133054"/>
                </a:moveTo>
                <a:lnTo>
                  <a:pt x="0" y="133054"/>
                </a:lnTo>
                <a:lnTo>
                  <a:pt x="0" y="209254"/>
                </a:lnTo>
                <a:lnTo>
                  <a:pt x="431763" y="209254"/>
                </a:lnTo>
                <a:lnTo>
                  <a:pt x="497078" y="171154"/>
                </a:lnTo>
                <a:lnTo>
                  <a:pt x="431763" y="133054"/>
                </a:lnTo>
                <a:close/>
              </a:path>
              <a:path w="648335" h="342900">
                <a:moveTo>
                  <a:pt x="582893" y="133054"/>
                </a:moveTo>
                <a:lnTo>
                  <a:pt x="572643" y="133054"/>
                </a:lnTo>
                <a:lnTo>
                  <a:pt x="572643" y="209254"/>
                </a:lnTo>
                <a:lnTo>
                  <a:pt x="582893" y="209254"/>
                </a:lnTo>
                <a:lnTo>
                  <a:pt x="648207" y="171154"/>
                </a:lnTo>
                <a:lnTo>
                  <a:pt x="582893" y="133054"/>
                </a:lnTo>
                <a:close/>
              </a:path>
              <a:path w="648335" h="342900">
                <a:moveTo>
                  <a:pt x="553466" y="138261"/>
                </a:moveTo>
                <a:lnTo>
                  <a:pt x="497078" y="171154"/>
                </a:lnTo>
                <a:lnTo>
                  <a:pt x="553466" y="204047"/>
                </a:lnTo>
                <a:lnTo>
                  <a:pt x="553466" y="138261"/>
                </a:lnTo>
                <a:close/>
              </a:path>
              <a:path w="648335" h="342900">
                <a:moveTo>
                  <a:pt x="572643" y="138261"/>
                </a:moveTo>
                <a:lnTo>
                  <a:pt x="553466" y="138261"/>
                </a:lnTo>
                <a:lnTo>
                  <a:pt x="553466" y="204047"/>
                </a:lnTo>
                <a:lnTo>
                  <a:pt x="572643" y="204047"/>
                </a:lnTo>
                <a:lnTo>
                  <a:pt x="572643" y="138261"/>
                </a:lnTo>
                <a:close/>
              </a:path>
              <a:path w="648335" h="342900">
                <a:moveTo>
                  <a:pt x="348904" y="0"/>
                </a:moveTo>
                <a:lnTo>
                  <a:pt x="334327" y="958"/>
                </a:lnTo>
                <a:lnTo>
                  <a:pt x="321179" y="7322"/>
                </a:lnTo>
                <a:lnTo>
                  <a:pt x="311150" y="18627"/>
                </a:lnTo>
                <a:lnTo>
                  <a:pt x="306238" y="32942"/>
                </a:lnTo>
                <a:lnTo>
                  <a:pt x="307197" y="47519"/>
                </a:lnTo>
                <a:lnTo>
                  <a:pt x="313561" y="60668"/>
                </a:lnTo>
                <a:lnTo>
                  <a:pt x="324866" y="70697"/>
                </a:lnTo>
                <a:lnTo>
                  <a:pt x="497078" y="171154"/>
                </a:lnTo>
                <a:lnTo>
                  <a:pt x="553466" y="138261"/>
                </a:lnTo>
                <a:lnTo>
                  <a:pt x="572643" y="138261"/>
                </a:lnTo>
                <a:lnTo>
                  <a:pt x="572643" y="133054"/>
                </a:lnTo>
                <a:lnTo>
                  <a:pt x="582893" y="133054"/>
                </a:lnTo>
                <a:lnTo>
                  <a:pt x="363219" y="4911"/>
                </a:lnTo>
                <a:lnTo>
                  <a:pt x="348904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67400" y="1839001"/>
            <a:ext cx="648335" cy="342900"/>
          </a:xfrm>
          <a:custGeom>
            <a:avLst/>
            <a:gdLst/>
            <a:ahLst/>
            <a:cxnLst/>
            <a:rect l="l" t="t" r="r" b="b"/>
            <a:pathLst>
              <a:path w="648334" h="342900">
                <a:moveTo>
                  <a:pt x="497077" y="171154"/>
                </a:moveTo>
                <a:lnTo>
                  <a:pt x="324865" y="271611"/>
                </a:lnTo>
                <a:lnTo>
                  <a:pt x="313561" y="281640"/>
                </a:lnTo>
                <a:lnTo>
                  <a:pt x="307197" y="294788"/>
                </a:lnTo>
                <a:lnTo>
                  <a:pt x="306238" y="309366"/>
                </a:lnTo>
                <a:lnTo>
                  <a:pt x="311150" y="323681"/>
                </a:lnTo>
                <a:lnTo>
                  <a:pt x="321179" y="334986"/>
                </a:lnTo>
                <a:lnTo>
                  <a:pt x="334327" y="341350"/>
                </a:lnTo>
                <a:lnTo>
                  <a:pt x="348904" y="342308"/>
                </a:lnTo>
                <a:lnTo>
                  <a:pt x="363220" y="337397"/>
                </a:lnTo>
                <a:lnTo>
                  <a:pt x="582893" y="209254"/>
                </a:lnTo>
                <a:lnTo>
                  <a:pt x="572642" y="209254"/>
                </a:lnTo>
                <a:lnTo>
                  <a:pt x="572642" y="204047"/>
                </a:lnTo>
                <a:lnTo>
                  <a:pt x="553465" y="204047"/>
                </a:lnTo>
                <a:lnTo>
                  <a:pt x="497077" y="171154"/>
                </a:lnTo>
                <a:close/>
              </a:path>
              <a:path w="648334" h="342900">
                <a:moveTo>
                  <a:pt x="431763" y="133054"/>
                </a:moveTo>
                <a:lnTo>
                  <a:pt x="0" y="133054"/>
                </a:lnTo>
                <a:lnTo>
                  <a:pt x="0" y="209254"/>
                </a:lnTo>
                <a:lnTo>
                  <a:pt x="431763" y="209254"/>
                </a:lnTo>
                <a:lnTo>
                  <a:pt x="497077" y="171154"/>
                </a:lnTo>
                <a:lnTo>
                  <a:pt x="431763" y="133054"/>
                </a:lnTo>
                <a:close/>
              </a:path>
              <a:path w="648334" h="342900">
                <a:moveTo>
                  <a:pt x="582893" y="133054"/>
                </a:moveTo>
                <a:lnTo>
                  <a:pt x="572642" y="133054"/>
                </a:lnTo>
                <a:lnTo>
                  <a:pt x="572642" y="209254"/>
                </a:lnTo>
                <a:lnTo>
                  <a:pt x="582893" y="209254"/>
                </a:lnTo>
                <a:lnTo>
                  <a:pt x="648207" y="171154"/>
                </a:lnTo>
                <a:lnTo>
                  <a:pt x="582893" y="133054"/>
                </a:lnTo>
                <a:close/>
              </a:path>
              <a:path w="648334" h="342900">
                <a:moveTo>
                  <a:pt x="553465" y="138261"/>
                </a:moveTo>
                <a:lnTo>
                  <a:pt x="497077" y="171154"/>
                </a:lnTo>
                <a:lnTo>
                  <a:pt x="553465" y="204047"/>
                </a:lnTo>
                <a:lnTo>
                  <a:pt x="553465" y="138261"/>
                </a:lnTo>
                <a:close/>
              </a:path>
              <a:path w="648334" h="342900">
                <a:moveTo>
                  <a:pt x="572642" y="138261"/>
                </a:moveTo>
                <a:lnTo>
                  <a:pt x="553465" y="138261"/>
                </a:lnTo>
                <a:lnTo>
                  <a:pt x="553465" y="204047"/>
                </a:lnTo>
                <a:lnTo>
                  <a:pt x="572642" y="204047"/>
                </a:lnTo>
                <a:lnTo>
                  <a:pt x="572642" y="138261"/>
                </a:lnTo>
                <a:close/>
              </a:path>
              <a:path w="648334" h="342900">
                <a:moveTo>
                  <a:pt x="348904" y="0"/>
                </a:moveTo>
                <a:lnTo>
                  <a:pt x="334327" y="958"/>
                </a:lnTo>
                <a:lnTo>
                  <a:pt x="321179" y="7322"/>
                </a:lnTo>
                <a:lnTo>
                  <a:pt x="311150" y="18627"/>
                </a:lnTo>
                <a:lnTo>
                  <a:pt x="306238" y="32942"/>
                </a:lnTo>
                <a:lnTo>
                  <a:pt x="307197" y="47519"/>
                </a:lnTo>
                <a:lnTo>
                  <a:pt x="313561" y="60668"/>
                </a:lnTo>
                <a:lnTo>
                  <a:pt x="324865" y="70697"/>
                </a:lnTo>
                <a:lnTo>
                  <a:pt x="497077" y="171154"/>
                </a:lnTo>
                <a:lnTo>
                  <a:pt x="553465" y="138261"/>
                </a:lnTo>
                <a:lnTo>
                  <a:pt x="572642" y="138261"/>
                </a:lnTo>
                <a:lnTo>
                  <a:pt x="572642" y="133054"/>
                </a:lnTo>
                <a:lnTo>
                  <a:pt x="582893" y="133054"/>
                </a:lnTo>
                <a:lnTo>
                  <a:pt x="363220" y="4911"/>
                </a:lnTo>
                <a:lnTo>
                  <a:pt x="348904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0" y="363016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9495" y="4747259"/>
            <a:ext cx="1338072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993392" y="5261905"/>
            <a:ext cx="648335" cy="342900"/>
          </a:xfrm>
          <a:custGeom>
            <a:avLst/>
            <a:gdLst/>
            <a:ahLst/>
            <a:cxnLst/>
            <a:rect l="l" t="t" r="r" b="b"/>
            <a:pathLst>
              <a:path w="648335" h="342900">
                <a:moveTo>
                  <a:pt x="497077" y="171154"/>
                </a:moveTo>
                <a:lnTo>
                  <a:pt x="324865" y="271611"/>
                </a:lnTo>
                <a:lnTo>
                  <a:pt x="313561" y="281640"/>
                </a:lnTo>
                <a:lnTo>
                  <a:pt x="307197" y="294788"/>
                </a:lnTo>
                <a:lnTo>
                  <a:pt x="306238" y="309366"/>
                </a:lnTo>
                <a:lnTo>
                  <a:pt x="311150" y="323681"/>
                </a:lnTo>
                <a:lnTo>
                  <a:pt x="321179" y="334995"/>
                </a:lnTo>
                <a:lnTo>
                  <a:pt x="334327" y="341347"/>
                </a:lnTo>
                <a:lnTo>
                  <a:pt x="348904" y="342297"/>
                </a:lnTo>
                <a:lnTo>
                  <a:pt x="363219" y="337410"/>
                </a:lnTo>
                <a:lnTo>
                  <a:pt x="582898" y="209254"/>
                </a:lnTo>
                <a:lnTo>
                  <a:pt x="572643" y="209254"/>
                </a:lnTo>
                <a:lnTo>
                  <a:pt x="572643" y="204047"/>
                </a:lnTo>
                <a:lnTo>
                  <a:pt x="553465" y="204047"/>
                </a:lnTo>
                <a:lnTo>
                  <a:pt x="497077" y="171154"/>
                </a:lnTo>
                <a:close/>
              </a:path>
              <a:path w="648335" h="342900">
                <a:moveTo>
                  <a:pt x="431763" y="133054"/>
                </a:moveTo>
                <a:lnTo>
                  <a:pt x="0" y="133054"/>
                </a:lnTo>
                <a:lnTo>
                  <a:pt x="0" y="209254"/>
                </a:lnTo>
                <a:lnTo>
                  <a:pt x="431763" y="209254"/>
                </a:lnTo>
                <a:lnTo>
                  <a:pt x="497077" y="171154"/>
                </a:lnTo>
                <a:lnTo>
                  <a:pt x="431763" y="133054"/>
                </a:lnTo>
                <a:close/>
              </a:path>
              <a:path w="648335" h="342900">
                <a:moveTo>
                  <a:pt x="582893" y="133054"/>
                </a:moveTo>
                <a:lnTo>
                  <a:pt x="572643" y="133054"/>
                </a:lnTo>
                <a:lnTo>
                  <a:pt x="572643" y="209254"/>
                </a:lnTo>
                <a:lnTo>
                  <a:pt x="582898" y="209254"/>
                </a:lnTo>
                <a:lnTo>
                  <a:pt x="648207" y="171154"/>
                </a:lnTo>
                <a:lnTo>
                  <a:pt x="582893" y="133054"/>
                </a:lnTo>
                <a:close/>
              </a:path>
              <a:path w="648335" h="342900">
                <a:moveTo>
                  <a:pt x="553465" y="138261"/>
                </a:moveTo>
                <a:lnTo>
                  <a:pt x="497077" y="171154"/>
                </a:lnTo>
                <a:lnTo>
                  <a:pt x="553465" y="204047"/>
                </a:lnTo>
                <a:lnTo>
                  <a:pt x="553465" y="138261"/>
                </a:lnTo>
                <a:close/>
              </a:path>
              <a:path w="648335" h="342900">
                <a:moveTo>
                  <a:pt x="572643" y="138261"/>
                </a:moveTo>
                <a:lnTo>
                  <a:pt x="553465" y="138261"/>
                </a:lnTo>
                <a:lnTo>
                  <a:pt x="553465" y="204047"/>
                </a:lnTo>
                <a:lnTo>
                  <a:pt x="572643" y="204047"/>
                </a:lnTo>
                <a:lnTo>
                  <a:pt x="572643" y="138261"/>
                </a:lnTo>
                <a:close/>
              </a:path>
              <a:path w="648335" h="342900">
                <a:moveTo>
                  <a:pt x="348904" y="0"/>
                </a:moveTo>
                <a:lnTo>
                  <a:pt x="334327" y="958"/>
                </a:lnTo>
                <a:lnTo>
                  <a:pt x="321179" y="7322"/>
                </a:lnTo>
                <a:lnTo>
                  <a:pt x="311150" y="18627"/>
                </a:lnTo>
                <a:lnTo>
                  <a:pt x="306238" y="32942"/>
                </a:lnTo>
                <a:lnTo>
                  <a:pt x="307197" y="47519"/>
                </a:lnTo>
                <a:lnTo>
                  <a:pt x="313561" y="60668"/>
                </a:lnTo>
                <a:lnTo>
                  <a:pt x="324865" y="70697"/>
                </a:lnTo>
                <a:lnTo>
                  <a:pt x="497077" y="171154"/>
                </a:lnTo>
                <a:lnTo>
                  <a:pt x="553465" y="138261"/>
                </a:lnTo>
                <a:lnTo>
                  <a:pt x="572643" y="138261"/>
                </a:lnTo>
                <a:lnTo>
                  <a:pt x="572643" y="133054"/>
                </a:lnTo>
                <a:lnTo>
                  <a:pt x="582893" y="133054"/>
                </a:lnTo>
                <a:lnTo>
                  <a:pt x="363219" y="4911"/>
                </a:lnTo>
                <a:lnTo>
                  <a:pt x="348904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42825" y="2896361"/>
            <a:ext cx="3702685" cy="508000"/>
          </a:xfrm>
          <a:custGeom>
            <a:avLst/>
            <a:gdLst/>
            <a:ahLst/>
            <a:cxnLst/>
            <a:rect l="l" t="t" r="r" b="b"/>
            <a:pathLst>
              <a:path w="3702684" h="508000">
                <a:moveTo>
                  <a:pt x="112944" y="112413"/>
                </a:moveTo>
                <a:lnTo>
                  <a:pt x="87798" y="155520"/>
                </a:lnTo>
                <a:lnTo>
                  <a:pt x="87798" y="482600"/>
                </a:lnTo>
                <a:lnTo>
                  <a:pt x="89781" y="492369"/>
                </a:lnTo>
                <a:lnTo>
                  <a:pt x="95180" y="500364"/>
                </a:lnTo>
                <a:lnTo>
                  <a:pt x="103175" y="505763"/>
                </a:lnTo>
                <a:lnTo>
                  <a:pt x="112944" y="507746"/>
                </a:lnTo>
                <a:lnTo>
                  <a:pt x="3677326" y="507746"/>
                </a:lnTo>
                <a:lnTo>
                  <a:pt x="3687095" y="505763"/>
                </a:lnTo>
                <a:lnTo>
                  <a:pt x="3695090" y="500364"/>
                </a:lnTo>
                <a:lnTo>
                  <a:pt x="3700490" y="492369"/>
                </a:lnTo>
                <a:lnTo>
                  <a:pt x="3702472" y="482600"/>
                </a:lnTo>
                <a:lnTo>
                  <a:pt x="138090" y="482600"/>
                </a:lnTo>
                <a:lnTo>
                  <a:pt x="112944" y="457453"/>
                </a:lnTo>
                <a:lnTo>
                  <a:pt x="138090" y="457453"/>
                </a:lnTo>
                <a:lnTo>
                  <a:pt x="138090" y="155520"/>
                </a:lnTo>
                <a:lnTo>
                  <a:pt x="112944" y="112413"/>
                </a:lnTo>
                <a:close/>
              </a:path>
              <a:path w="3702684" h="508000">
                <a:moveTo>
                  <a:pt x="138090" y="457453"/>
                </a:moveTo>
                <a:lnTo>
                  <a:pt x="112944" y="457453"/>
                </a:lnTo>
                <a:lnTo>
                  <a:pt x="138090" y="482600"/>
                </a:lnTo>
                <a:lnTo>
                  <a:pt x="138090" y="457453"/>
                </a:lnTo>
                <a:close/>
              </a:path>
              <a:path w="3702684" h="508000">
                <a:moveTo>
                  <a:pt x="3652180" y="457453"/>
                </a:moveTo>
                <a:lnTo>
                  <a:pt x="138090" y="457453"/>
                </a:lnTo>
                <a:lnTo>
                  <a:pt x="138090" y="482600"/>
                </a:lnTo>
                <a:lnTo>
                  <a:pt x="3652180" y="482600"/>
                </a:lnTo>
                <a:lnTo>
                  <a:pt x="3652180" y="457453"/>
                </a:lnTo>
                <a:close/>
              </a:path>
              <a:path w="3702684" h="508000">
                <a:moveTo>
                  <a:pt x="3702472" y="0"/>
                </a:moveTo>
                <a:lnTo>
                  <a:pt x="3652180" y="0"/>
                </a:lnTo>
                <a:lnTo>
                  <a:pt x="3652180" y="482600"/>
                </a:lnTo>
                <a:lnTo>
                  <a:pt x="3677326" y="457453"/>
                </a:lnTo>
                <a:lnTo>
                  <a:pt x="3702472" y="457453"/>
                </a:lnTo>
                <a:lnTo>
                  <a:pt x="3702472" y="0"/>
                </a:lnTo>
                <a:close/>
              </a:path>
              <a:path w="3702684" h="508000">
                <a:moveTo>
                  <a:pt x="3702472" y="457453"/>
                </a:moveTo>
                <a:lnTo>
                  <a:pt x="3677326" y="457453"/>
                </a:lnTo>
                <a:lnTo>
                  <a:pt x="3652180" y="482600"/>
                </a:lnTo>
                <a:lnTo>
                  <a:pt x="3702472" y="482600"/>
                </a:lnTo>
                <a:lnTo>
                  <a:pt x="3702472" y="457453"/>
                </a:lnTo>
                <a:close/>
              </a:path>
              <a:path w="3702684" h="508000">
                <a:moveTo>
                  <a:pt x="112944" y="12573"/>
                </a:moveTo>
                <a:lnTo>
                  <a:pt x="3216" y="200660"/>
                </a:lnTo>
                <a:lnTo>
                  <a:pt x="0" y="210145"/>
                </a:lnTo>
                <a:lnTo>
                  <a:pt x="629" y="219773"/>
                </a:lnTo>
                <a:lnTo>
                  <a:pt x="4806" y="228449"/>
                </a:lnTo>
                <a:lnTo>
                  <a:pt x="12233" y="235076"/>
                </a:lnTo>
                <a:lnTo>
                  <a:pt x="21718" y="238293"/>
                </a:lnTo>
                <a:lnTo>
                  <a:pt x="31347" y="237664"/>
                </a:lnTo>
                <a:lnTo>
                  <a:pt x="40022" y="233487"/>
                </a:lnTo>
                <a:lnTo>
                  <a:pt x="46650" y="226060"/>
                </a:lnTo>
                <a:lnTo>
                  <a:pt x="87798" y="155520"/>
                </a:lnTo>
                <a:lnTo>
                  <a:pt x="87798" y="62484"/>
                </a:lnTo>
                <a:lnTo>
                  <a:pt x="142062" y="62484"/>
                </a:lnTo>
                <a:lnTo>
                  <a:pt x="112944" y="12573"/>
                </a:lnTo>
                <a:close/>
              </a:path>
              <a:path w="3702684" h="508000">
                <a:moveTo>
                  <a:pt x="142062" y="62484"/>
                </a:moveTo>
                <a:lnTo>
                  <a:pt x="138090" y="62484"/>
                </a:lnTo>
                <a:lnTo>
                  <a:pt x="138090" y="155520"/>
                </a:lnTo>
                <a:lnTo>
                  <a:pt x="179238" y="226060"/>
                </a:lnTo>
                <a:lnTo>
                  <a:pt x="185866" y="233487"/>
                </a:lnTo>
                <a:lnTo>
                  <a:pt x="194542" y="237664"/>
                </a:lnTo>
                <a:lnTo>
                  <a:pt x="204170" y="238293"/>
                </a:lnTo>
                <a:lnTo>
                  <a:pt x="213655" y="235076"/>
                </a:lnTo>
                <a:lnTo>
                  <a:pt x="221083" y="228449"/>
                </a:lnTo>
                <a:lnTo>
                  <a:pt x="225260" y="219773"/>
                </a:lnTo>
                <a:lnTo>
                  <a:pt x="225889" y="210145"/>
                </a:lnTo>
                <a:lnTo>
                  <a:pt x="222672" y="200660"/>
                </a:lnTo>
                <a:lnTo>
                  <a:pt x="142062" y="62484"/>
                </a:lnTo>
                <a:close/>
              </a:path>
              <a:path w="3702684" h="508000">
                <a:moveTo>
                  <a:pt x="138090" y="62484"/>
                </a:moveTo>
                <a:lnTo>
                  <a:pt x="87798" y="62484"/>
                </a:lnTo>
                <a:lnTo>
                  <a:pt x="87798" y="155520"/>
                </a:lnTo>
                <a:lnTo>
                  <a:pt x="112944" y="112413"/>
                </a:lnTo>
                <a:lnTo>
                  <a:pt x="91227" y="75184"/>
                </a:lnTo>
                <a:lnTo>
                  <a:pt x="138090" y="75184"/>
                </a:lnTo>
                <a:lnTo>
                  <a:pt x="138090" y="62484"/>
                </a:lnTo>
                <a:close/>
              </a:path>
              <a:path w="3702684" h="508000">
                <a:moveTo>
                  <a:pt x="138090" y="75184"/>
                </a:moveTo>
                <a:lnTo>
                  <a:pt x="134661" y="75184"/>
                </a:lnTo>
                <a:lnTo>
                  <a:pt x="112944" y="112413"/>
                </a:lnTo>
                <a:lnTo>
                  <a:pt x="138090" y="155520"/>
                </a:lnTo>
                <a:lnTo>
                  <a:pt x="138090" y="75184"/>
                </a:lnTo>
                <a:close/>
              </a:path>
              <a:path w="3702684" h="508000">
                <a:moveTo>
                  <a:pt x="134661" y="75184"/>
                </a:moveTo>
                <a:lnTo>
                  <a:pt x="91227" y="75184"/>
                </a:lnTo>
                <a:lnTo>
                  <a:pt x="112944" y="112413"/>
                </a:lnTo>
                <a:lnTo>
                  <a:pt x="134661" y="75184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2844545" y="1361694"/>
            <a:ext cx="2809240" cy="1367155"/>
          </a:xfrm>
          <a:prstGeom prst="rect">
            <a:avLst/>
          </a:prstGeom>
          <a:ln w="25907">
            <a:solidFill>
              <a:srgbClr val="385D89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164465" marR="158750" indent="-1905" algn="ctr">
              <a:lnSpc>
                <a:spcPct val="100000"/>
              </a:lnSpc>
              <a:spcBef>
                <a:spcPts val="155"/>
              </a:spcBef>
            </a:pPr>
            <a:r>
              <a:rPr sz="2800" spc="-130">
                <a:latin typeface="Arial"/>
                <a:cs typeface="Arial"/>
              </a:rPr>
              <a:t>Expert </a:t>
            </a:r>
            <a:r>
              <a:rPr sz="2800" spc="-180">
                <a:latin typeface="Arial"/>
                <a:cs typeface="Arial"/>
              </a:rPr>
              <a:t>chooses  </a:t>
            </a:r>
            <a:r>
              <a:rPr sz="2800" spc="-75">
                <a:latin typeface="Arial"/>
                <a:cs typeface="Arial"/>
              </a:rPr>
              <a:t>architecture </a:t>
            </a:r>
            <a:r>
              <a:rPr sz="2800" spc="35">
                <a:latin typeface="Arial"/>
                <a:cs typeface="Arial"/>
              </a:rPr>
              <a:t>&amp;  </a:t>
            </a:r>
            <a:r>
              <a:rPr sz="2800" spc="-145">
                <a:latin typeface="Arial"/>
                <a:cs typeface="Arial"/>
              </a:rPr>
              <a:t>h</a:t>
            </a:r>
            <a:r>
              <a:rPr sz="2800" spc="-110">
                <a:latin typeface="Arial"/>
                <a:cs typeface="Arial"/>
              </a:rPr>
              <a:t>y</a:t>
            </a:r>
            <a:r>
              <a:rPr sz="2800" spc="-135">
                <a:latin typeface="Arial"/>
                <a:cs typeface="Arial"/>
              </a:rPr>
              <a:t>p</a:t>
            </a:r>
            <a:r>
              <a:rPr sz="2800" spc="-85">
                <a:latin typeface="Arial"/>
                <a:cs typeface="Arial"/>
              </a:rPr>
              <a:t>erpa</a:t>
            </a:r>
            <a:r>
              <a:rPr sz="2800" spc="-130">
                <a:latin typeface="Arial"/>
                <a:cs typeface="Arial"/>
              </a:rPr>
              <a:t>r</a:t>
            </a:r>
            <a:r>
              <a:rPr sz="2800" spc="-175">
                <a:latin typeface="Arial"/>
                <a:cs typeface="Arial"/>
              </a:rPr>
              <a:t>am</a:t>
            </a:r>
            <a:r>
              <a:rPr sz="2800" spc="-150">
                <a:latin typeface="Arial"/>
                <a:cs typeface="Arial"/>
              </a:rPr>
              <a:t>e</a:t>
            </a:r>
            <a:r>
              <a:rPr sz="2800" spc="125">
                <a:latin typeface="Arial"/>
                <a:cs typeface="Arial"/>
              </a:rPr>
              <a:t>t</a:t>
            </a:r>
            <a:r>
              <a:rPr sz="2800" spc="-80">
                <a:latin typeface="Arial"/>
                <a:cs typeface="Arial"/>
              </a:rPr>
              <a:t>e</a:t>
            </a:r>
            <a:r>
              <a:rPr sz="2800" spc="-105">
                <a:latin typeface="Arial"/>
                <a:cs typeface="Arial"/>
              </a:rPr>
              <a:t>r</a:t>
            </a:r>
            <a:r>
              <a:rPr sz="2800" spc="-310">
                <a:latin typeface="Arial"/>
                <a:cs typeface="Arial"/>
              </a:rPr>
              <a:t>s</a:t>
            </a:r>
            <a:endParaRPr sz="2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32269" y="1361694"/>
            <a:ext cx="2161540" cy="1367155"/>
          </a:xfrm>
          <a:prstGeom prst="rect">
            <a:avLst/>
          </a:prstGeom>
          <a:ln w="25907">
            <a:solidFill>
              <a:srgbClr val="385D89"/>
            </a:solidFill>
          </a:ln>
        </p:spPr>
        <p:txBody>
          <a:bodyPr vert="horz" wrap="square" lIns="0" tIns="19685" rIns="0" bIns="0" rtlCol="0">
            <a:spAutoFit/>
          </a:bodyPr>
          <a:lstStyle/>
          <a:p>
            <a:pPr marL="495300" marR="485140" algn="ctr">
              <a:lnSpc>
                <a:spcPct val="100000"/>
              </a:lnSpc>
              <a:spcBef>
                <a:spcPts val="155"/>
              </a:spcBef>
            </a:pPr>
            <a:r>
              <a:rPr sz="2800" spc="-190">
                <a:latin typeface="Arial"/>
                <a:cs typeface="Arial"/>
              </a:rPr>
              <a:t>Deep  </a:t>
            </a:r>
            <a:r>
              <a:rPr sz="2800" spc="-80">
                <a:latin typeface="Arial"/>
                <a:cs typeface="Arial"/>
              </a:rPr>
              <a:t>lear</a:t>
            </a:r>
            <a:r>
              <a:rPr sz="2800" spc="-114">
                <a:latin typeface="Arial"/>
                <a:cs typeface="Arial"/>
              </a:rPr>
              <a:t>n</a:t>
            </a:r>
            <a:r>
              <a:rPr sz="2800" spc="-20">
                <a:latin typeface="Arial"/>
                <a:cs typeface="Arial"/>
              </a:rPr>
              <a:t>i</a:t>
            </a:r>
            <a:r>
              <a:rPr sz="2800" spc="-60">
                <a:latin typeface="Arial"/>
                <a:cs typeface="Arial"/>
              </a:rPr>
              <a:t>n</a:t>
            </a:r>
            <a:r>
              <a:rPr sz="2800" spc="-245">
                <a:latin typeface="Arial"/>
                <a:cs typeface="Arial"/>
              </a:rPr>
              <a:t>g</a:t>
            </a:r>
            <a:endParaRPr sz="2800">
              <a:latin typeface="Arial"/>
              <a:cs typeface="Arial"/>
            </a:endParaRPr>
          </a:p>
          <a:p>
            <a:pPr marL="2540" algn="ctr">
              <a:lnSpc>
                <a:spcPct val="100000"/>
              </a:lnSpc>
            </a:pPr>
            <a:r>
              <a:rPr sz="2800" spc="-40">
                <a:latin typeface="Arial"/>
                <a:cs typeface="Arial"/>
              </a:rPr>
              <a:t>“end-to-end”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29789" y="3766184"/>
            <a:ext cx="50203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190">
                <a:solidFill>
                  <a:srgbClr val="1E469F"/>
                </a:solidFill>
                <a:latin typeface="Arial"/>
                <a:cs typeface="Arial"/>
              </a:rPr>
              <a:t>AutoML: </a:t>
            </a:r>
            <a:r>
              <a:rPr sz="2800" b="1" spc="-105">
                <a:solidFill>
                  <a:srgbClr val="1E469F"/>
                </a:solidFill>
                <a:latin typeface="Arial"/>
                <a:cs typeface="Arial"/>
              </a:rPr>
              <a:t>true </a:t>
            </a:r>
            <a:r>
              <a:rPr sz="2800" b="1" spc="-155">
                <a:solidFill>
                  <a:srgbClr val="1E469F"/>
                </a:solidFill>
                <a:latin typeface="Arial"/>
                <a:cs typeface="Arial"/>
              </a:rPr>
              <a:t>end-to-end</a:t>
            </a:r>
            <a:r>
              <a:rPr sz="2800" b="1" spc="-114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b="1" spc="-180">
                <a:solidFill>
                  <a:srgbClr val="1E469F"/>
                </a:solidFill>
                <a:latin typeface="Arial"/>
                <a:cs typeface="Arial"/>
              </a:rPr>
              <a:t>learning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844545" y="4423409"/>
            <a:ext cx="5760720" cy="2051685"/>
          </a:xfrm>
          <a:custGeom>
            <a:avLst/>
            <a:gdLst/>
            <a:ahLst/>
            <a:cxnLst/>
            <a:rect l="l" t="t" r="r" b="b"/>
            <a:pathLst>
              <a:path w="5760720" h="2051685">
                <a:moveTo>
                  <a:pt x="0" y="2051304"/>
                </a:moveTo>
                <a:lnTo>
                  <a:pt x="5760720" y="2051304"/>
                </a:lnTo>
                <a:lnTo>
                  <a:pt x="5760720" y="0"/>
                </a:lnTo>
                <a:lnTo>
                  <a:pt x="0" y="0"/>
                </a:lnTo>
                <a:lnTo>
                  <a:pt x="0" y="2051304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288282" y="5302122"/>
            <a:ext cx="287401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800" spc="-120">
                <a:latin typeface="Arial"/>
                <a:cs typeface="Arial"/>
              </a:rPr>
              <a:t>End-to-end</a:t>
            </a:r>
            <a:r>
              <a:rPr sz="2800" spc="-140">
                <a:latin typeface="Arial"/>
                <a:cs typeface="Arial"/>
              </a:rPr>
              <a:t> </a:t>
            </a:r>
            <a:r>
              <a:rPr sz="2800" spc="-95">
                <a:latin typeface="Arial"/>
                <a:cs typeface="Arial"/>
              </a:rPr>
              <a:t>learning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88564" y="4494276"/>
            <a:ext cx="5400040" cy="1475740"/>
          </a:xfrm>
          <a:custGeom>
            <a:avLst/>
            <a:gdLst/>
            <a:ahLst/>
            <a:cxnLst/>
            <a:rect l="l" t="t" r="r" b="b"/>
            <a:pathLst>
              <a:path w="5400040" h="1475739">
                <a:moveTo>
                  <a:pt x="0" y="1475232"/>
                </a:moveTo>
                <a:lnTo>
                  <a:pt x="5399532" y="1475232"/>
                </a:lnTo>
                <a:lnTo>
                  <a:pt x="5399532" y="0"/>
                </a:lnTo>
                <a:lnTo>
                  <a:pt x="0" y="0"/>
                </a:lnTo>
                <a:lnTo>
                  <a:pt x="0" y="14752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277361" y="4603241"/>
            <a:ext cx="2159635" cy="1224280"/>
          </a:xfrm>
          <a:prstGeom prst="rect">
            <a:avLst/>
          </a:prstGeom>
          <a:ln w="25907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06705">
              <a:lnSpc>
                <a:spcPts val="2955"/>
              </a:lnSpc>
            </a:pPr>
            <a:r>
              <a:rPr sz="2800" spc="-80">
                <a:latin typeface="Arial"/>
                <a:cs typeface="Arial"/>
              </a:rPr>
              <a:t>Meta-level</a:t>
            </a:r>
            <a:endParaRPr sz="2800">
              <a:latin typeface="Arial"/>
              <a:cs typeface="Arial"/>
            </a:endParaRPr>
          </a:p>
          <a:p>
            <a:pPr marL="172720" marR="166370" indent="156845">
              <a:lnSpc>
                <a:spcPct val="100000"/>
              </a:lnSpc>
            </a:pPr>
            <a:r>
              <a:rPr sz="2800" spc="-95">
                <a:latin typeface="Arial"/>
                <a:cs typeface="Arial"/>
              </a:rPr>
              <a:t>learning </a:t>
            </a:r>
            <a:r>
              <a:rPr sz="2800" spc="35">
                <a:latin typeface="Arial"/>
                <a:cs typeface="Arial"/>
              </a:rPr>
              <a:t>&amp;  </a:t>
            </a:r>
            <a:r>
              <a:rPr sz="2800" spc="-95">
                <a:latin typeface="Arial"/>
                <a:cs typeface="Arial"/>
              </a:rPr>
              <a:t>o</a:t>
            </a:r>
            <a:r>
              <a:rPr sz="2800" spc="-105">
                <a:latin typeface="Arial"/>
                <a:cs typeface="Arial"/>
              </a:rPr>
              <a:t>p</a:t>
            </a:r>
            <a:r>
              <a:rPr sz="2800" spc="10">
                <a:latin typeface="Arial"/>
                <a:cs typeface="Arial"/>
              </a:rPr>
              <a:t>ti</a:t>
            </a:r>
            <a:r>
              <a:rPr sz="2800" spc="35">
                <a:latin typeface="Arial"/>
                <a:cs typeface="Arial"/>
              </a:rPr>
              <a:t>m</a:t>
            </a:r>
            <a:r>
              <a:rPr sz="2800" spc="-85">
                <a:latin typeface="Arial"/>
                <a:cs typeface="Arial"/>
              </a:rPr>
              <a:t>i</a:t>
            </a:r>
            <a:r>
              <a:rPr sz="2800" spc="-250">
                <a:latin typeface="Arial"/>
                <a:cs typeface="Arial"/>
              </a:rPr>
              <a:t>z</a:t>
            </a:r>
            <a:r>
              <a:rPr sz="2800" spc="-240">
                <a:latin typeface="Arial"/>
                <a:cs typeface="Arial"/>
              </a:rPr>
              <a:t>a</a:t>
            </a:r>
            <a:r>
              <a:rPr sz="2800">
                <a:latin typeface="Arial"/>
                <a:cs typeface="Arial"/>
              </a:rPr>
              <a:t>tion</a:t>
            </a:r>
          </a:p>
        </p:txBody>
      </p:sp>
      <p:sp>
        <p:nvSpPr>
          <p:cNvPr id="20" name="object 20"/>
          <p:cNvSpPr/>
          <p:nvPr/>
        </p:nvSpPr>
        <p:spPr>
          <a:xfrm>
            <a:off x="5616702" y="5169935"/>
            <a:ext cx="612140" cy="171450"/>
          </a:xfrm>
          <a:custGeom>
            <a:avLst/>
            <a:gdLst/>
            <a:ahLst/>
            <a:cxnLst/>
            <a:rect l="l" t="t" r="r" b="b"/>
            <a:pathLst>
              <a:path w="612139" h="171450">
                <a:moveTo>
                  <a:pt x="536466" y="85578"/>
                </a:moveTo>
                <a:lnTo>
                  <a:pt x="450469" y="135743"/>
                </a:lnTo>
                <a:lnTo>
                  <a:pt x="444789" y="140795"/>
                </a:lnTo>
                <a:lnTo>
                  <a:pt x="441610" y="147395"/>
                </a:lnTo>
                <a:lnTo>
                  <a:pt x="441146" y="154709"/>
                </a:lnTo>
                <a:lnTo>
                  <a:pt x="443611" y="161905"/>
                </a:lnTo>
                <a:lnTo>
                  <a:pt x="448643" y="167512"/>
                </a:lnTo>
                <a:lnTo>
                  <a:pt x="455199" y="170668"/>
                </a:lnTo>
                <a:lnTo>
                  <a:pt x="462470" y="171156"/>
                </a:lnTo>
                <a:lnTo>
                  <a:pt x="469646" y="168763"/>
                </a:lnTo>
                <a:lnTo>
                  <a:pt x="579507" y="104628"/>
                </a:lnTo>
                <a:lnTo>
                  <a:pt x="574294" y="104628"/>
                </a:lnTo>
                <a:lnTo>
                  <a:pt x="574294" y="102088"/>
                </a:lnTo>
                <a:lnTo>
                  <a:pt x="564769" y="102088"/>
                </a:lnTo>
                <a:lnTo>
                  <a:pt x="536466" y="85578"/>
                </a:lnTo>
                <a:close/>
              </a:path>
              <a:path w="612139" h="171450">
                <a:moveTo>
                  <a:pt x="503809" y="66528"/>
                </a:moveTo>
                <a:lnTo>
                  <a:pt x="0" y="66528"/>
                </a:lnTo>
                <a:lnTo>
                  <a:pt x="0" y="104628"/>
                </a:lnTo>
                <a:lnTo>
                  <a:pt x="503809" y="104628"/>
                </a:lnTo>
                <a:lnTo>
                  <a:pt x="536466" y="85578"/>
                </a:lnTo>
                <a:lnTo>
                  <a:pt x="503809" y="66528"/>
                </a:lnTo>
                <a:close/>
              </a:path>
              <a:path w="612139" h="171450">
                <a:moveTo>
                  <a:pt x="579507" y="66528"/>
                </a:moveTo>
                <a:lnTo>
                  <a:pt x="574294" y="66528"/>
                </a:lnTo>
                <a:lnTo>
                  <a:pt x="574294" y="104628"/>
                </a:lnTo>
                <a:lnTo>
                  <a:pt x="579507" y="104628"/>
                </a:lnTo>
                <a:lnTo>
                  <a:pt x="612139" y="85578"/>
                </a:lnTo>
                <a:lnTo>
                  <a:pt x="579507" y="66528"/>
                </a:lnTo>
                <a:close/>
              </a:path>
              <a:path w="612139" h="171450">
                <a:moveTo>
                  <a:pt x="564769" y="69068"/>
                </a:moveTo>
                <a:lnTo>
                  <a:pt x="536466" y="85578"/>
                </a:lnTo>
                <a:lnTo>
                  <a:pt x="564769" y="102088"/>
                </a:lnTo>
                <a:lnTo>
                  <a:pt x="564769" y="69068"/>
                </a:lnTo>
                <a:close/>
              </a:path>
              <a:path w="612139" h="171450">
                <a:moveTo>
                  <a:pt x="574294" y="69068"/>
                </a:moveTo>
                <a:lnTo>
                  <a:pt x="564769" y="69068"/>
                </a:lnTo>
                <a:lnTo>
                  <a:pt x="564769" y="102088"/>
                </a:lnTo>
                <a:lnTo>
                  <a:pt x="574294" y="102088"/>
                </a:lnTo>
                <a:lnTo>
                  <a:pt x="574294" y="69068"/>
                </a:lnTo>
                <a:close/>
              </a:path>
              <a:path w="612139" h="171450">
                <a:moveTo>
                  <a:pt x="462470" y="0"/>
                </a:moveTo>
                <a:lnTo>
                  <a:pt x="455199" y="488"/>
                </a:lnTo>
                <a:lnTo>
                  <a:pt x="448643" y="3643"/>
                </a:lnTo>
                <a:lnTo>
                  <a:pt x="443611" y="9251"/>
                </a:lnTo>
                <a:lnTo>
                  <a:pt x="441146" y="16446"/>
                </a:lnTo>
                <a:lnTo>
                  <a:pt x="441610" y="23760"/>
                </a:lnTo>
                <a:lnTo>
                  <a:pt x="444789" y="30360"/>
                </a:lnTo>
                <a:lnTo>
                  <a:pt x="450469" y="35413"/>
                </a:lnTo>
                <a:lnTo>
                  <a:pt x="536466" y="85578"/>
                </a:lnTo>
                <a:lnTo>
                  <a:pt x="564769" y="69068"/>
                </a:lnTo>
                <a:lnTo>
                  <a:pt x="574294" y="69068"/>
                </a:lnTo>
                <a:lnTo>
                  <a:pt x="574294" y="66528"/>
                </a:lnTo>
                <a:lnTo>
                  <a:pt x="579507" y="66528"/>
                </a:lnTo>
                <a:lnTo>
                  <a:pt x="469646" y="2393"/>
                </a:lnTo>
                <a:lnTo>
                  <a:pt x="462470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6372605" y="4818126"/>
            <a:ext cx="1728470" cy="862965"/>
          </a:xfrm>
          <a:prstGeom prst="rect">
            <a:avLst/>
          </a:prstGeom>
          <a:ln w="25907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20"/>
              </a:lnSpc>
            </a:pPr>
            <a:r>
              <a:rPr sz="2800" spc="-150">
                <a:latin typeface="Arial"/>
                <a:cs typeface="Arial"/>
              </a:rPr>
              <a:t>Learning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800" spc="-145">
                <a:latin typeface="Arial"/>
                <a:cs typeface="Arial"/>
              </a:rPr>
              <a:t>box</a:t>
            </a:r>
            <a:endParaRPr sz="28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270775" y="5825490"/>
            <a:ext cx="2985135" cy="498475"/>
          </a:xfrm>
          <a:custGeom>
            <a:avLst/>
            <a:gdLst/>
            <a:ahLst/>
            <a:cxnLst/>
            <a:rect l="l" t="t" r="r" b="b"/>
            <a:pathLst>
              <a:path w="2985134" h="498475">
                <a:moveTo>
                  <a:pt x="85578" y="221546"/>
                </a:moveTo>
                <a:lnTo>
                  <a:pt x="66528" y="254203"/>
                </a:lnTo>
                <a:lnTo>
                  <a:pt x="66528" y="479298"/>
                </a:lnTo>
                <a:lnTo>
                  <a:pt x="68022" y="486710"/>
                </a:lnTo>
                <a:lnTo>
                  <a:pt x="72100" y="492766"/>
                </a:lnTo>
                <a:lnTo>
                  <a:pt x="78154" y="496850"/>
                </a:lnTo>
                <a:lnTo>
                  <a:pt x="85578" y="498348"/>
                </a:lnTo>
                <a:lnTo>
                  <a:pt x="2965938" y="498348"/>
                </a:lnTo>
                <a:lnTo>
                  <a:pt x="2973361" y="496850"/>
                </a:lnTo>
                <a:lnTo>
                  <a:pt x="2979416" y="492766"/>
                </a:lnTo>
                <a:lnTo>
                  <a:pt x="2983493" y="486710"/>
                </a:lnTo>
                <a:lnTo>
                  <a:pt x="2984988" y="479298"/>
                </a:lnTo>
                <a:lnTo>
                  <a:pt x="104628" y="479298"/>
                </a:lnTo>
                <a:lnTo>
                  <a:pt x="85578" y="460248"/>
                </a:lnTo>
                <a:lnTo>
                  <a:pt x="104628" y="460248"/>
                </a:lnTo>
                <a:lnTo>
                  <a:pt x="104628" y="254203"/>
                </a:lnTo>
                <a:lnTo>
                  <a:pt x="85578" y="221546"/>
                </a:lnTo>
                <a:close/>
              </a:path>
              <a:path w="2985134" h="498475">
                <a:moveTo>
                  <a:pt x="104628" y="460248"/>
                </a:moveTo>
                <a:lnTo>
                  <a:pt x="85578" y="460248"/>
                </a:lnTo>
                <a:lnTo>
                  <a:pt x="104628" y="479298"/>
                </a:lnTo>
                <a:lnTo>
                  <a:pt x="104628" y="460248"/>
                </a:lnTo>
                <a:close/>
              </a:path>
              <a:path w="2985134" h="498475">
                <a:moveTo>
                  <a:pt x="2946888" y="460248"/>
                </a:moveTo>
                <a:lnTo>
                  <a:pt x="104628" y="460248"/>
                </a:lnTo>
                <a:lnTo>
                  <a:pt x="104628" y="479298"/>
                </a:lnTo>
                <a:lnTo>
                  <a:pt x="2946888" y="479298"/>
                </a:lnTo>
                <a:lnTo>
                  <a:pt x="2946888" y="460248"/>
                </a:lnTo>
                <a:close/>
              </a:path>
              <a:path w="2985134" h="498475">
                <a:moveTo>
                  <a:pt x="2984988" y="0"/>
                </a:moveTo>
                <a:lnTo>
                  <a:pt x="2946888" y="0"/>
                </a:lnTo>
                <a:lnTo>
                  <a:pt x="2946888" y="479298"/>
                </a:lnTo>
                <a:lnTo>
                  <a:pt x="2965938" y="460248"/>
                </a:lnTo>
                <a:lnTo>
                  <a:pt x="2984988" y="460248"/>
                </a:lnTo>
                <a:lnTo>
                  <a:pt x="2984988" y="0"/>
                </a:lnTo>
                <a:close/>
              </a:path>
              <a:path w="2985134" h="498475">
                <a:moveTo>
                  <a:pt x="2984988" y="460248"/>
                </a:moveTo>
                <a:lnTo>
                  <a:pt x="2965938" y="460248"/>
                </a:lnTo>
                <a:lnTo>
                  <a:pt x="2946888" y="479298"/>
                </a:lnTo>
                <a:lnTo>
                  <a:pt x="2984988" y="479298"/>
                </a:lnTo>
                <a:lnTo>
                  <a:pt x="2984988" y="460248"/>
                </a:lnTo>
                <a:close/>
              </a:path>
              <a:path w="2985134" h="498475">
                <a:moveTo>
                  <a:pt x="85578" y="145834"/>
                </a:moveTo>
                <a:lnTo>
                  <a:pt x="2393" y="288340"/>
                </a:lnTo>
                <a:lnTo>
                  <a:pt x="0" y="295502"/>
                </a:lnTo>
                <a:lnTo>
                  <a:pt x="488" y="302790"/>
                </a:lnTo>
                <a:lnTo>
                  <a:pt x="3643" y="309368"/>
                </a:lnTo>
                <a:lnTo>
                  <a:pt x="9251" y="314401"/>
                </a:lnTo>
                <a:lnTo>
                  <a:pt x="16446" y="316842"/>
                </a:lnTo>
                <a:lnTo>
                  <a:pt x="23760" y="316368"/>
                </a:lnTo>
                <a:lnTo>
                  <a:pt x="30360" y="313195"/>
                </a:lnTo>
                <a:lnTo>
                  <a:pt x="35413" y="307543"/>
                </a:lnTo>
                <a:lnTo>
                  <a:pt x="66528" y="254203"/>
                </a:lnTo>
                <a:lnTo>
                  <a:pt x="66528" y="183642"/>
                </a:lnTo>
                <a:lnTo>
                  <a:pt x="107647" y="183642"/>
                </a:lnTo>
                <a:lnTo>
                  <a:pt x="85578" y="145834"/>
                </a:lnTo>
                <a:close/>
              </a:path>
              <a:path w="2985134" h="498475">
                <a:moveTo>
                  <a:pt x="107647" y="183642"/>
                </a:moveTo>
                <a:lnTo>
                  <a:pt x="104628" y="183642"/>
                </a:lnTo>
                <a:lnTo>
                  <a:pt x="104628" y="254203"/>
                </a:lnTo>
                <a:lnTo>
                  <a:pt x="135743" y="307543"/>
                </a:lnTo>
                <a:lnTo>
                  <a:pt x="140795" y="313195"/>
                </a:lnTo>
                <a:lnTo>
                  <a:pt x="147395" y="316368"/>
                </a:lnTo>
                <a:lnTo>
                  <a:pt x="154709" y="316842"/>
                </a:lnTo>
                <a:lnTo>
                  <a:pt x="161905" y="314401"/>
                </a:lnTo>
                <a:lnTo>
                  <a:pt x="167512" y="309368"/>
                </a:lnTo>
                <a:lnTo>
                  <a:pt x="170668" y="302790"/>
                </a:lnTo>
                <a:lnTo>
                  <a:pt x="171156" y="295502"/>
                </a:lnTo>
                <a:lnTo>
                  <a:pt x="168763" y="288340"/>
                </a:lnTo>
                <a:lnTo>
                  <a:pt x="107647" y="183642"/>
                </a:lnTo>
                <a:close/>
              </a:path>
              <a:path w="2985134" h="498475">
                <a:moveTo>
                  <a:pt x="104628" y="183642"/>
                </a:moveTo>
                <a:lnTo>
                  <a:pt x="66528" y="183642"/>
                </a:lnTo>
                <a:lnTo>
                  <a:pt x="66528" y="254203"/>
                </a:lnTo>
                <a:lnTo>
                  <a:pt x="85578" y="221546"/>
                </a:lnTo>
                <a:lnTo>
                  <a:pt x="69068" y="193243"/>
                </a:lnTo>
                <a:lnTo>
                  <a:pt x="104628" y="193243"/>
                </a:lnTo>
                <a:lnTo>
                  <a:pt x="104628" y="183642"/>
                </a:lnTo>
                <a:close/>
              </a:path>
              <a:path w="2985134" h="498475">
                <a:moveTo>
                  <a:pt x="104628" y="193243"/>
                </a:moveTo>
                <a:lnTo>
                  <a:pt x="102088" y="193243"/>
                </a:lnTo>
                <a:lnTo>
                  <a:pt x="85578" y="221546"/>
                </a:lnTo>
                <a:lnTo>
                  <a:pt x="104628" y="254203"/>
                </a:lnTo>
                <a:lnTo>
                  <a:pt x="104628" y="193243"/>
                </a:lnTo>
                <a:close/>
              </a:path>
              <a:path w="2985134" h="498475">
                <a:moveTo>
                  <a:pt x="102088" y="193243"/>
                </a:moveTo>
                <a:lnTo>
                  <a:pt x="69068" y="193243"/>
                </a:lnTo>
                <a:lnTo>
                  <a:pt x="85578" y="221546"/>
                </a:lnTo>
                <a:lnTo>
                  <a:pt x="102088" y="19324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4</a:t>
            </a:fld>
            <a:endParaRPr spc="-6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773493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/>
              <a:t>AutoML: </a:t>
            </a:r>
            <a:r>
              <a:rPr spc="-120"/>
              <a:t>Democratization </a:t>
            </a:r>
            <a:r>
              <a:t>of </a:t>
            </a:r>
            <a:r>
              <a:rPr spc="-114"/>
              <a:t>Machine</a:t>
            </a:r>
            <a:r>
              <a:rPr spc="-370"/>
              <a:t> </a:t>
            </a:r>
            <a:r>
              <a:rPr spc="-165"/>
              <a:t>Learning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259" y="1094838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6440" y="894334"/>
            <a:ext cx="7790815" cy="176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694814">
              <a:lnSpc>
                <a:spcPct val="100000"/>
              </a:lnSpc>
              <a:spcBef>
                <a:spcPts val="95"/>
              </a:spcBef>
            </a:pPr>
            <a:r>
              <a:rPr sz="2800" spc="-105">
                <a:latin typeface="Arial"/>
                <a:cs typeface="Arial"/>
              </a:rPr>
              <a:t>Auto-sklearn </a:t>
            </a:r>
            <a:r>
              <a:rPr sz="2800" spc="-150">
                <a:latin typeface="Arial"/>
                <a:cs typeface="Arial"/>
              </a:rPr>
              <a:t>also </a:t>
            </a:r>
            <a:r>
              <a:rPr sz="2800" spc="-75">
                <a:latin typeface="Arial"/>
                <a:cs typeface="Arial"/>
              </a:rPr>
              <a:t>won </a:t>
            </a:r>
            <a:r>
              <a:rPr sz="2800" spc="-35">
                <a:latin typeface="Arial"/>
                <a:cs typeface="Arial"/>
              </a:rPr>
              <a:t>the </a:t>
            </a:r>
            <a:r>
              <a:rPr sz="2800" spc="-100">
                <a:latin typeface="Arial"/>
                <a:cs typeface="Arial"/>
              </a:rPr>
              <a:t>last </a:t>
            </a:r>
            <a:r>
              <a:rPr sz="2800" spc="10">
                <a:latin typeface="Arial"/>
                <a:cs typeface="Arial"/>
              </a:rPr>
              <a:t>two</a:t>
            </a:r>
            <a:r>
              <a:rPr sz="2800" spc="-365">
                <a:latin typeface="Arial"/>
                <a:cs typeface="Arial"/>
              </a:rPr>
              <a:t> </a:t>
            </a:r>
            <a:r>
              <a:rPr sz="2800" spc="-204">
                <a:latin typeface="Arial"/>
                <a:cs typeface="Arial"/>
              </a:rPr>
              <a:t>phases  </a:t>
            </a:r>
            <a:r>
              <a:rPr sz="2800" spc="-10">
                <a:latin typeface="Arial"/>
                <a:cs typeface="Arial"/>
              </a:rPr>
              <a:t>of </a:t>
            </a:r>
            <a:r>
              <a:rPr sz="2800" spc="-35">
                <a:latin typeface="Arial"/>
                <a:cs typeface="Arial"/>
              </a:rPr>
              <a:t>the </a:t>
            </a:r>
            <a:r>
              <a:rPr sz="2800" spc="-105">
                <a:latin typeface="Arial"/>
                <a:cs typeface="Arial"/>
              </a:rPr>
              <a:t>AutoML </a:t>
            </a:r>
            <a:r>
              <a:rPr sz="2800" spc="-135">
                <a:latin typeface="Arial"/>
                <a:cs typeface="Arial"/>
              </a:rPr>
              <a:t>challenge </a:t>
            </a:r>
            <a:r>
              <a:rPr sz="2800" spc="-120">
                <a:solidFill>
                  <a:srgbClr val="1E469F"/>
                </a:solidFill>
                <a:latin typeface="Arial"/>
                <a:cs typeface="Arial"/>
              </a:rPr>
              <a:t>human </a:t>
            </a:r>
            <a:r>
              <a:rPr sz="2800" spc="-90">
                <a:solidFill>
                  <a:srgbClr val="1E469F"/>
                </a:solidFill>
                <a:latin typeface="Arial"/>
                <a:cs typeface="Arial"/>
              </a:rPr>
              <a:t>track</a:t>
            </a:r>
            <a:r>
              <a:rPr sz="2800" spc="-409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spc="-20">
                <a:solidFill>
                  <a:srgbClr val="1E469F"/>
                </a:solidFill>
                <a:latin typeface="Arial"/>
                <a:cs typeface="Arial"/>
              </a:rPr>
              <a:t>(!)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414020" algn="l"/>
              </a:tabLst>
            </a:pPr>
            <a:r>
              <a:rPr sz="2400" spc="35">
                <a:latin typeface="Arial"/>
                <a:cs typeface="Arial"/>
              </a:rPr>
              <a:t>It</a:t>
            </a:r>
            <a:r>
              <a:rPr sz="2400" spc="-145">
                <a:latin typeface="Arial"/>
                <a:cs typeface="Arial"/>
              </a:rPr>
              <a:t> </a:t>
            </a:r>
            <a:r>
              <a:rPr sz="2400" spc="-60">
                <a:latin typeface="Arial"/>
                <a:cs typeface="Arial"/>
              </a:rPr>
              <a:t>performed</a:t>
            </a:r>
            <a:r>
              <a:rPr sz="2400" spc="-125">
                <a:latin typeface="Arial"/>
                <a:cs typeface="Arial"/>
              </a:rPr>
              <a:t> </a:t>
            </a:r>
            <a:r>
              <a:rPr sz="2400" spc="-25">
                <a:latin typeface="Arial"/>
                <a:cs typeface="Arial"/>
              </a:rPr>
              <a:t>better</a:t>
            </a:r>
            <a:r>
              <a:rPr sz="2400" spc="-135">
                <a:latin typeface="Arial"/>
                <a:cs typeface="Arial"/>
              </a:rPr>
              <a:t> </a:t>
            </a:r>
            <a:r>
              <a:rPr sz="2400" spc="-50">
                <a:latin typeface="Arial"/>
                <a:cs typeface="Arial"/>
              </a:rPr>
              <a:t>than</a:t>
            </a:r>
            <a:r>
              <a:rPr sz="2400" spc="-120">
                <a:latin typeface="Arial"/>
                <a:cs typeface="Arial"/>
              </a:rPr>
              <a:t> </a:t>
            </a:r>
            <a:r>
              <a:rPr sz="2400" spc="-80">
                <a:latin typeface="Arial"/>
                <a:cs typeface="Arial"/>
              </a:rPr>
              <a:t>up</a:t>
            </a:r>
            <a:r>
              <a:rPr sz="2400" spc="-130">
                <a:latin typeface="Arial"/>
                <a:cs typeface="Arial"/>
              </a:rPr>
              <a:t> </a:t>
            </a:r>
            <a:r>
              <a:rPr sz="2400" spc="15">
                <a:latin typeface="Arial"/>
                <a:cs typeface="Arial"/>
              </a:rPr>
              <a:t>to</a:t>
            </a:r>
            <a:r>
              <a:rPr sz="2400" spc="-130">
                <a:latin typeface="Arial"/>
                <a:cs typeface="Arial"/>
              </a:rPr>
              <a:t> </a:t>
            </a:r>
            <a:r>
              <a:rPr sz="2400" spc="-125">
                <a:latin typeface="Arial"/>
                <a:cs typeface="Arial"/>
              </a:rPr>
              <a:t>130</a:t>
            </a:r>
            <a:r>
              <a:rPr sz="2400" spc="-130">
                <a:latin typeface="Arial"/>
                <a:cs typeface="Arial"/>
              </a:rPr>
              <a:t> </a:t>
            </a:r>
            <a:r>
              <a:rPr sz="2400" spc="-114">
                <a:latin typeface="Arial"/>
                <a:cs typeface="Arial"/>
              </a:rPr>
              <a:t>teams</a:t>
            </a:r>
            <a:r>
              <a:rPr sz="2400" spc="-150">
                <a:latin typeface="Arial"/>
                <a:cs typeface="Arial"/>
              </a:rPr>
              <a:t> </a:t>
            </a:r>
            <a:r>
              <a:rPr sz="2400" spc="-5">
                <a:latin typeface="Arial"/>
                <a:cs typeface="Arial"/>
              </a:rPr>
              <a:t>of</a:t>
            </a:r>
            <a:r>
              <a:rPr sz="2400" spc="-125">
                <a:latin typeface="Arial"/>
                <a:cs typeface="Arial"/>
              </a:rPr>
              <a:t> </a:t>
            </a:r>
            <a:r>
              <a:rPr sz="2400" spc="-100">
                <a:latin typeface="Arial"/>
                <a:cs typeface="Arial"/>
              </a:rPr>
              <a:t>human</a:t>
            </a:r>
            <a:r>
              <a:rPr sz="2400" spc="-140">
                <a:latin typeface="Arial"/>
                <a:cs typeface="Arial"/>
              </a:rPr>
              <a:t> </a:t>
            </a:r>
            <a:r>
              <a:rPr sz="2400" spc="-95">
                <a:latin typeface="Arial"/>
                <a:cs typeface="Arial"/>
              </a:rPr>
              <a:t>experts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414020" algn="l"/>
              </a:tabLst>
            </a:pPr>
            <a:r>
              <a:rPr sz="2400" spc="35">
                <a:latin typeface="Arial"/>
                <a:cs typeface="Arial"/>
              </a:rPr>
              <a:t>It </a:t>
            </a:r>
            <a:r>
              <a:rPr sz="2400" spc="-125">
                <a:latin typeface="Arial"/>
                <a:cs typeface="Arial"/>
              </a:rPr>
              <a:t>is </a:t>
            </a:r>
            <a:r>
              <a:rPr sz="2400" spc="-110">
                <a:latin typeface="Arial"/>
                <a:cs typeface="Arial"/>
              </a:rPr>
              <a:t>open-source </a:t>
            </a:r>
            <a:r>
              <a:rPr sz="2400" spc="-245">
                <a:latin typeface="Arial"/>
                <a:cs typeface="Arial"/>
              </a:rPr>
              <a:t>(BSD) </a:t>
            </a:r>
            <a:r>
              <a:rPr sz="2400" spc="-114">
                <a:latin typeface="Arial"/>
                <a:cs typeface="Arial"/>
              </a:rPr>
              <a:t>and </a:t>
            </a:r>
            <a:r>
              <a:rPr sz="2400" spc="-15">
                <a:latin typeface="Arial"/>
                <a:cs typeface="Arial"/>
              </a:rPr>
              <a:t>trivial </a:t>
            </a:r>
            <a:r>
              <a:rPr sz="2400" spc="15">
                <a:latin typeface="Arial"/>
                <a:cs typeface="Arial"/>
              </a:rPr>
              <a:t>to</a:t>
            </a:r>
            <a:r>
              <a:rPr sz="2400" spc="-365">
                <a:latin typeface="Arial"/>
                <a:cs typeface="Arial"/>
              </a:rPr>
              <a:t> </a:t>
            </a:r>
            <a:r>
              <a:rPr sz="2400" spc="-135">
                <a:latin typeface="Arial"/>
                <a:cs typeface="Arial"/>
              </a:rPr>
              <a:t>use: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55904" y="2840735"/>
            <a:ext cx="7488935" cy="1621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982968" y="633983"/>
            <a:ext cx="2156460" cy="2156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875788" y="4632959"/>
            <a:ext cx="6087110" cy="523240"/>
          </a:xfrm>
          <a:prstGeom prst="rect">
            <a:avLst/>
          </a:prstGeom>
          <a:ln w="9144">
            <a:solidFill>
              <a:srgbClr val="4F81BC"/>
            </a:solidFill>
          </a:ln>
        </p:spPr>
        <p:txBody>
          <a:bodyPr vert="horz" wrap="square" lIns="0" tIns="2349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185"/>
              </a:spcBef>
            </a:pPr>
            <a:r>
              <a:rPr sz="2800" u="heavy" spc="-4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https://github.com/automl/auto-sklearn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14700" y="5170932"/>
            <a:ext cx="5271515" cy="5074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96339" y="6074664"/>
            <a:ext cx="6794500" cy="586740"/>
          </a:xfrm>
          <a:custGeom>
            <a:avLst/>
            <a:gdLst/>
            <a:ahLst/>
            <a:cxnLst/>
            <a:rect l="l" t="t" r="r" b="b"/>
            <a:pathLst>
              <a:path w="6794500" h="586740">
                <a:moveTo>
                  <a:pt x="0" y="586740"/>
                </a:moveTo>
                <a:lnTo>
                  <a:pt x="6793992" y="586740"/>
                </a:lnTo>
                <a:lnTo>
                  <a:pt x="6793992" y="0"/>
                </a:lnTo>
                <a:lnTo>
                  <a:pt x="0" y="0"/>
                </a:lnTo>
                <a:lnTo>
                  <a:pt x="0" y="5867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39088" y="6009843"/>
            <a:ext cx="63646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4510" algn="l"/>
              </a:tabLst>
            </a:pPr>
            <a:r>
              <a:rPr sz="2800" spc="-5">
                <a:solidFill>
                  <a:srgbClr val="FF0000"/>
                </a:solidFill>
                <a:latin typeface="Symbol"/>
                <a:cs typeface="Symbol"/>
              </a:rPr>
              <a:t></a:t>
            </a:r>
            <a:r>
              <a:rPr sz="2800" spc="-5">
                <a:solidFill>
                  <a:srgbClr val="FF0000"/>
                </a:solidFill>
                <a:latin typeface="Times New Roman"/>
                <a:cs typeface="Times New Roman"/>
              </a:rPr>
              <a:t>	</a:t>
            </a:r>
            <a:r>
              <a:rPr sz="2800" spc="-120">
                <a:solidFill>
                  <a:srgbClr val="FF0000"/>
                </a:solidFill>
                <a:latin typeface="Arial"/>
                <a:cs typeface="Arial"/>
              </a:rPr>
              <a:t>Effective </a:t>
            </a:r>
            <a:r>
              <a:rPr sz="2800" spc="-125">
                <a:solidFill>
                  <a:srgbClr val="FF0000"/>
                </a:solidFill>
                <a:latin typeface="Arial"/>
                <a:cs typeface="Arial"/>
              </a:rPr>
              <a:t>machine </a:t>
            </a:r>
            <a:r>
              <a:rPr sz="2800" spc="-95">
                <a:solidFill>
                  <a:srgbClr val="FF0000"/>
                </a:solidFill>
                <a:latin typeface="Arial"/>
                <a:cs typeface="Arial"/>
              </a:rPr>
              <a:t>learning </a:t>
            </a:r>
            <a:r>
              <a:rPr sz="2800" spc="-15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sz="2800" spc="-25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100">
                <a:solidFill>
                  <a:srgbClr val="FF0000"/>
                </a:solidFill>
                <a:latin typeface="Arial"/>
                <a:cs typeface="Arial"/>
              </a:rPr>
              <a:t>everyone!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40</a:t>
            </a:fld>
            <a:endParaRPr spc="-6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75831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10"/>
              <a:t>Example </a:t>
            </a:r>
            <a:r>
              <a:rPr spc="-85"/>
              <a:t>Application: </a:t>
            </a:r>
            <a:r>
              <a:rPr spc="-140"/>
              <a:t>Robotic </a:t>
            </a:r>
            <a:r>
              <a:rPr spc="-114"/>
              <a:t>Object</a:t>
            </a:r>
            <a:r>
              <a:rPr spc="-260"/>
              <a:t> </a:t>
            </a:r>
            <a:r>
              <a:rPr spc="-140"/>
              <a:t>Handling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7342" y="1021362"/>
            <a:ext cx="120014" cy="124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342" y="2115594"/>
            <a:ext cx="120014" cy="124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2231" y="834008"/>
            <a:ext cx="3371215" cy="22301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2965"/>
              </a:lnSpc>
              <a:spcBef>
                <a:spcPts val="105"/>
              </a:spcBef>
            </a:pPr>
            <a:r>
              <a:rPr sz="2600" spc="-90">
                <a:latin typeface="Arial"/>
                <a:cs typeface="Arial"/>
              </a:rPr>
              <a:t>Collaboration</a:t>
            </a:r>
            <a:r>
              <a:rPr sz="2600" spc="-140">
                <a:latin typeface="Arial"/>
                <a:cs typeface="Arial"/>
              </a:rPr>
              <a:t> </a:t>
            </a:r>
            <a:r>
              <a:rPr sz="2600" spc="15">
                <a:latin typeface="Arial"/>
                <a:cs typeface="Arial"/>
              </a:rPr>
              <a:t>with</a:t>
            </a:r>
            <a:endParaRPr sz="2600">
              <a:latin typeface="Arial"/>
              <a:cs typeface="Arial"/>
            </a:endParaRPr>
          </a:p>
          <a:p>
            <a:pPr marL="12700">
              <a:lnSpc>
                <a:spcPts val="2965"/>
              </a:lnSpc>
            </a:pPr>
            <a:r>
              <a:rPr sz="2600" spc="-120">
                <a:latin typeface="Arial"/>
                <a:cs typeface="Arial"/>
              </a:rPr>
              <a:t>Freiburg’s </a:t>
            </a:r>
            <a:r>
              <a:rPr sz="2600" spc="-70">
                <a:latin typeface="Arial"/>
                <a:cs typeface="Arial"/>
              </a:rPr>
              <a:t>robotics</a:t>
            </a:r>
            <a:r>
              <a:rPr sz="2600" spc="-225">
                <a:latin typeface="Arial"/>
                <a:cs typeface="Arial"/>
              </a:rPr>
              <a:t> </a:t>
            </a:r>
            <a:r>
              <a:rPr sz="2600" spc="-95">
                <a:latin typeface="Arial"/>
                <a:cs typeface="Arial"/>
              </a:rPr>
              <a:t>group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600">
              <a:latin typeface="Times New Roman"/>
              <a:cs typeface="Times New Roman"/>
            </a:endParaRPr>
          </a:p>
          <a:p>
            <a:pPr marL="12700" marR="88900">
              <a:lnSpc>
                <a:spcPct val="90000"/>
              </a:lnSpc>
              <a:spcBef>
                <a:spcPts val="5"/>
              </a:spcBef>
            </a:pPr>
            <a:r>
              <a:rPr sz="2600" spc="-110">
                <a:latin typeface="Arial"/>
                <a:cs typeface="Arial"/>
              </a:rPr>
              <a:t>Binary </a:t>
            </a:r>
            <a:r>
              <a:rPr sz="2600" spc="-90">
                <a:latin typeface="Arial"/>
                <a:cs typeface="Arial"/>
              </a:rPr>
              <a:t>classification</a:t>
            </a:r>
            <a:r>
              <a:rPr sz="2600" spc="-250">
                <a:latin typeface="Arial"/>
                <a:cs typeface="Arial"/>
              </a:rPr>
              <a:t> </a:t>
            </a:r>
            <a:r>
              <a:rPr sz="2600" spc="-120">
                <a:latin typeface="Arial"/>
                <a:cs typeface="Arial"/>
              </a:rPr>
              <a:t>task  </a:t>
            </a:r>
            <a:r>
              <a:rPr sz="2600" spc="-10">
                <a:latin typeface="Arial"/>
                <a:cs typeface="Arial"/>
              </a:rPr>
              <a:t>for </a:t>
            </a:r>
            <a:r>
              <a:rPr sz="2600" spc="-55">
                <a:latin typeface="Arial"/>
                <a:cs typeface="Arial"/>
              </a:rPr>
              <a:t>object </a:t>
            </a:r>
            <a:r>
              <a:rPr sz="2600" spc="-90">
                <a:latin typeface="Arial"/>
                <a:cs typeface="Arial"/>
              </a:rPr>
              <a:t>placement:  </a:t>
            </a:r>
            <a:r>
              <a:rPr sz="2600" spc="10">
                <a:solidFill>
                  <a:srgbClr val="1E469F"/>
                </a:solidFill>
                <a:latin typeface="Arial"/>
                <a:cs typeface="Arial"/>
              </a:rPr>
              <a:t>will </a:t>
            </a:r>
            <a:r>
              <a:rPr sz="2600" spc="-30">
                <a:solidFill>
                  <a:srgbClr val="1E469F"/>
                </a:solidFill>
                <a:latin typeface="Arial"/>
                <a:cs typeface="Arial"/>
              </a:rPr>
              <a:t>the</a:t>
            </a:r>
            <a:r>
              <a:rPr sz="2600" spc="-55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600" spc="-55">
                <a:solidFill>
                  <a:srgbClr val="1E469F"/>
                </a:solidFill>
                <a:latin typeface="Arial"/>
                <a:cs typeface="Arial"/>
              </a:rPr>
              <a:t>object </a:t>
            </a:r>
            <a:r>
              <a:rPr sz="2600" spc="-35">
                <a:solidFill>
                  <a:srgbClr val="1E469F"/>
                </a:solidFill>
                <a:latin typeface="Arial"/>
                <a:cs typeface="Arial"/>
              </a:rPr>
              <a:t>fall </a:t>
            </a:r>
            <a:r>
              <a:rPr sz="2600" spc="-120">
                <a:solidFill>
                  <a:srgbClr val="1E469F"/>
                </a:solidFill>
                <a:latin typeface="Arial"/>
                <a:cs typeface="Arial"/>
              </a:rPr>
              <a:t>over?</a:t>
            </a:r>
            <a:endParaRPr sz="2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7342" y="3599970"/>
            <a:ext cx="120014" cy="124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2231" y="3368240"/>
            <a:ext cx="2463800" cy="839469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600" spc="-130">
                <a:latin typeface="Arial"/>
                <a:cs typeface="Arial"/>
              </a:rPr>
              <a:t>Dataset</a:t>
            </a:r>
            <a:endParaRPr sz="26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295"/>
              </a:spcBef>
              <a:tabLst>
                <a:tab pos="413384" algn="l"/>
              </a:tabLst>
            </a:pPr>
            <a:r>
              <a:rPr sz="2200" spc="-5">
                <a:latin typeface="Arial"/>
                <a:cs typeface="Arial"/>
              </a:rPr>
              <a:t>–	</a:t>
            </a:r>
            <a:r>
              <a:rPr sz="2200" spc="-114">
                <a:latin typeface="Arial"/>
                <a:cs typeface="Arial"/>
              </a:rPr>
              <a:t>30000 </a:t>
            </a:r>
            <a:r>
              <a:rPr sz="2200" spc="-90">
                <a:latin typeface="Arial"/>
                <a:cs typeface="Arial"/>
              </a:rPr>
              <a:t>data</a:t>
            </a:r>
            <a:r>
              <a:rPr sz="2200" spc="-180">
                <a:latin typeface="Arial"/>
                <a:cs typeface="Arial"/>
              </a:rPr>
              <a:t> </a:t>
            </a:r>
            <a:r>
              <a:rPr sz="2200" spc="-60">
                <a:latin typeface="Arial"/>
                <a:cs typeface="Arial"/>
              </a:rPr>
              <a:t>points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7342" y="5075202"/>
            <a:ext cx="120014" cy="124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32231" y="4216400"/>
            <a:ext cx="7712709" cy="1900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13384" indent="-286385">
              <a:lnSpc>
                <a:spcPct val="100000"/>
              </a:lnSpc>
              <a:spcBef>
                <a:spcPts val="95"/>
              </a:spcBef>
              <a:buChar char="–"/>
              <a:tabLst>
                <a:tab pos="413384" algn="l"/>
                <a:tab pos="414020" algn="l"/>
              </a:tabLst>
            </a:pPr>
            <a:r>
              <a:rPr sz="2200" spc="-114">
                <a:latin typeface="Arial"/>
                <a:cs typeface="Arial"/>
              </a:rPr>
              <a:t>50 </a:t>
            </a:r>
            <a:r>
              <a:rPr sz="2200" spc="-85">
                <a:latin typeface="Arial"/>
                <a:cs typeface="Arial"/>
              </a:rPr>
              <a:t>features </a:t>
            </a:r>
            <a:r>
              <a:rPr sz="2200" spc="-65">
                <a:latin typeface="Arial"/>
                <a:cs typeface="Arial"/>
              </a:rPr>
              <a:t>-- </a:t>
            </a:r>
            <a:r>
              <a:rPr sz="2200" spc="-80">
                <a:latin typeface="Arial"/>
                <a:cs typeface="Arial"/>
              </a:rPr>
              <a:t>manually </a:t>
            </a:r>
            <a:r>
              <a:rPr sz="2200" spc="-65">
                <a:latin typeface="Arial"/>
                <a:cs typeface="Arial"/>
              </a:rPr>
              <a:t>defined </a:t>
            </a:r>
            <a:r>
              <a:rPr sz="2000" spc="-190">
                <a:solidFill>
                  <a:srgbClr val="7E7E7E"/>
                </a:solidFill>
                <a:latin typeface="Arial"/>
                <a:cs typeface="Arial"/>
              </a:rPr>
              <a:t>[BSc </a:t>
            </a:r>
            <a:r>
              <a:rPr sz="2000" spc="-80">
                <a:solidFill>
                  <a:srgbClr val="7E7E7E"/>
                </a:solidFill>
                <a:latin typeface="Arial"/>
                <a:cs typeface="Arial"/>
              </a:rPr>
              <a:t>thesis, </a:t>
            </a:r>
            <a:r>
              <a:rPr sz="2000" spc="-70">
                <a:solidFill>
                  <a:srgbClr val="7E7E7E"/>
                </a:solidFill>
                <a:latin typeface="Arial"/>
                <a:cs typeface="Arial"/>
              </a:rPr>
              <a:t>Hauff</a:t>
            </a:r>
            <a:r>
              <a:rPr sz="2000" spc="-14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2000" spc="-70">
                <a:solidFill>
                  <a:srgbClr val="7E7E7E"/>
                </a:solidFill>
                <a:latin typeface="Arial"/>
                <a:cs typeface="Arial"/>
              </a:rPr>
              <a:t>2015]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har char="–"/>
            </a:pPr>
            <a:endParaRPr sz="2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-120">
                <a:latin typeface="Arial"/>
                <a:cs typeface="Arial"/>
              </a:rPr>
              <a:t>Performance</a:t>
            </a:r>
            <a:endParaRPr sz="26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00"/>
              </a:spcBef>
              <a:buChar char="–"/>
              <a:tabLst>
                <a:tab pos="414020" algn="l"/>
              </a:tabLst>
            </a:pPr>
            <a:r>
              <a:rPr sz="2400" spc="-155">
                <a:solidFill>
                  <a:srgbClr val="1E469F"/>
                </a:solidFill>
                <a:latin typeface="Arial"/>
                <a:cs typeface="Arial"/>
              </a:rPr>
              <a:t>Caffe </a:t>
            </a:r>
            <a:r>
              <a:rPr sz="2400" spc="-65">
                <a:solidFill>
                  <a:srgbClr val="1E469F"/>
                </a:solidFill>
                <a:latin typeface="Arial"/>
                <a:cs typeface="Arial"/>
              </a:rPr>
              <a:t>framework </a:t>
            </a:r>
            <a:r>
              <a:rPr sz="2400" spc="35">
                <a:solidFill>
                  <a:srgbClr val="1E469F"/>
                </a:solidFill>
                <a:latin typeface="Arial"/>
                <a:cs typeface="Arial"/>
              </a:rPr>
              <a:t>&amp; </a:t>
            </a:r>
            <a:r>
              <a:rPr sz="2400" spc="-330">
                <a:solidFill>
                  <a:srgbClr val="1E469F"/>
                </a:solidFill>
                <a:latin typeface="Arial"/>
                <a:cs typeface="Arial"/>
              </a:rPr>
              <a:t>BSc </a:t>
            </a:r>
            <a:r>
              <a:rPr sz="2400" spc="-60">
                <a:solidFill>
                  <a:srgbClr val="1E469F"/>
                </a:solidFill>
                <a:latin typeface="Arial"/>
                <a:cs typeface="Arial"/>
              </a:rPr>
              <a:t>student </a:t>
            </a:r>
            <a:r>
              <a:rPr sz="2400" spc="-10">
                <a:solidFill>
                  <a:srgbClr val="1E469F"/>
                </a:solidFill>
                <a:latin typeface="Arial"/>
                <a:cs typeface="Arial"/>
              </a:rPr>
              <a:t>for </a:t>
            </a:r>
            <a:r>
              <a:rPr sz="2400" spc="-120">
                <a:solidFill>
                  <a:srgbClr val="1E469F"/>
                </a:solidFill>
                <a:latin typeface="Arial"/>
                <a:cs typeface="Arial"/>
              </a:rPr>
              <a:t>3 </a:t>
            </a:r>
            <a:r>
              <a:rPr sz="2400" spc="-70">
                <a:solidFill>
                  <a:srgbClr val="1E469F"/>
                </a:solidFill>
                <a:latin typeface="Arial"/>
                <a:cs typeface="Arial"/>
              </a:rPr>
              <a:t>months: </a:t>
            </a:r>
            <a:r>
              <a:rPr sz="2400" spc="-270">
                <a:solidFill>
                  <a:srgbClr val="1E469F"/>
                </a:solidFill>
                <a:latin typeface="Arial"/>
                <a:cs typeface="Arial"/>
              </a:rPr>
              <a:t>2% </a:t>
            </a:r>
            <a:r>
              <a:rPr sz="2400" spc="-30">
                <a:solidFill>
                  <a:srgbClr val="1E469F"/>
                </a:solidFill>
                <a:latin typeface="Arial"/>
                <a:cs typeface="Arial"/>
              </a:rPr>
              <a:t>error</a:t>
            </a:r>
            <a:r>
              <a:rPr sz="2400" spc="-28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65">
                <a:solidFill>
                  <a:srgbClr val="1E469F"/>
                </a:solidFill>
                <a:latin typeface="Arial"/>
                <a:cs typeface="Arial"/>
              </a:rPr>
              <a:t>rate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85"/>
              </a:spcBef>
              <a:buFont typeface="Arial"/>
              <a:buChar char="–"/>
              <a:tabLst>
                <a:tab pos="414020" algn="l"/>
              </a:tabLst>
            </a:pPr>
            <a:r>
              <a:rPr sz="2400" b="1" spc="-155">
                <a:solidFill>
                  <a:srgbClr val="1E469F"/>
                </a:solidFill>
                <a:latin typeface="Arial"/>
                <a:cs typeface="Arial"/>
              </a:rPr>
              <a:t>Auto-sklearn: </a:t>
            </a:r>
            <a:r>
              <a:rPr sz="2400" b="1" spc="-165">
                <a:solidFill>
                  <a:srgbClr val="1E469F"/>
                </a:solidFill>
                <a:latin typeface="Arial"/>
                <a:cs typeface="Arial"/>
              </a:rPr>
              <a:t>0.6% </a:t>
            </a:r>
            <a:r>
              <a:rPr sz="2400" b="1" spc="-120">
                <a:solidFill>
                  <a:srgbClr val="1E469F"/>
                </a:solidFill>
                <a:latin typeface="Arial"/>
                <a:cs typeface="Arial"/>
              </a:rPr>
              <a:t>error </a:t>
            </a:r>
            <a:r>
              <a:rPr sz="2400" b="1" spc="-110">
                <a:solidFill>
                  <a:srgbClr val="1E469F"/>
                </a:solidFill>
                <a:latin typeface="Arial"/>
                <a:cs typeface="Arial"/>
              </a:rPr>
              <a:t>rate </a:t>
            </a:r>
            <a:r>
              <a:rPr sz="2200" spc="-20">
                <a:latin typeface="Arial"/>
                <a:cs typeface="Arial"/>
              </a:rPr>
              <a:t>(within </a:t>
            </a:r>
            <a:r>
              <a:rPr sz="2200" spc="-114">
                <a:latin typeface="Arial"/>
                <a:cs typeface="Arial"/>
              </a:rPr>
              <a:t>30</a:t>
            </a:r>
            <a:r>
              <a:rPr sz="2200" spc="-190">
                <a:latin typeface="Arial"/>
                <a:cs typeface="Arial"/>
              </a:rPr>
              <a:t> </a:t>
            </a:r>
            <a:r>
              <a:rPr sz="2200" spc="-70">
                <a:latin typeface="Arial"/>
                <a:cs typeface="Arial"/>
              </a:rPr>
              <a:t>minutes)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87746" y="3591559"/>
            <a:ext cx="24841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0">
                <a:latin typeface="Arial"/>
                <a:cs typeface="Arial"/>
              </a:rPr>
              <a:t>Video </a:t>
            </a:r>
            <a:r>
              <a:rPr sz="1800" spc="-35">
                <a:latin typeface="Arial"/>
                <a:cs typeface="Arial"/>
              </a:rPr>
              <a:t>credit: </a:t>
            </a:r>
            <a:r>
              <a:rPr sz="1800" spc="-105">
                <a:latin typeface="Arial"/>
                <a:cs typeface="Arial"/>
              </a:rPr>
              <a:t>Andreas</a:t>
            </a:r>
            <a:r>
              <a:rPr sz="1800" spc="-150">
                <a:latin typeface="Arial"/>
                <a:cs typeface="Arial"/>
              </a:rPr>
              <a:t> </a:t>
            </a:r>
            <a:r>
              <a:rPr sz="1800" spc="-70">
                <a:latin typeface="Arial"/>
                <a:cs typeface="Arial"/>
              </a:rPr>
              <a:t>Eitel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480559" y="858011"/>
            <a:ext cx="4663439" cy="2642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41</a:t>
            </a:fld>
            <a:endParaRPr spc="-6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12458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/>
              <a:t>Outl</a:t>
            </a:r>
            <a:r>
              <a:rPr spc="-40"/>
              <a:t>i</a:t>
            </a:r>
            <a:r>
              <a:rPr spc="-150"/>
              <a:t>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7201" y="1829420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27201" y="2268332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1726" y="1255522"/>
            <a:ext cx="6092190" cy="16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  <a:tabLst>
                <a:tab pos="514984" algn="l"/>
              </a:tabLst>
            </a:pP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1.	</a:t>
            </a:r>
            <a:r>
              <a:rPr sz="2800" spc="-55">
                <a:solidFill>
                  <a:srgbClr val="1E469F"/>
                </a:solidFill>
                <a:latin typeface="Arial"/>
                <a:cs typeface="Arial"/>
              </a:rPr>
              <a:t>Modern </a:t>
            </a: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Hyperparameter</a:t>
            </a:r>
            <a:r>
              <a:rPr sz="2800" spc="-20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spc="-80">
                <a:solidFill>
                  <a:srgbClr val="1E469F"/>
                </a:solidFill>
                <a:latin typeface="Arial"/>
                <a:cs typeface="Arial"/>
              </a:rPr>
              <a:t>Optimization</a:t>
            </a:r>
            <a:endParaRPr sz="2800">
              <a:latin typeface="Arial"/>
              <a:cs typeface="Arial"/>
            </a:endParaRPr>
          </a:p>
          <a:p>
            <a:pPr marL="743585" marR="238760">
              <a:lnSpc>
                <a:spcPct val="120000"/>
              </a:lnSpc>
              <a:spcBef>
                <a:spcPts val="25"/>
              </a:spcBef>
            </a:pPr>
            <a:r>
              <a:rPr sz="2400" spc="-90">
                <a:latin typeface="Arial"/>
                <a:cs typeface="Arial"/>
              </a:rPr>
              <a:t>AutoML </a:t>
            </a:r>
            <a:r>
              <a:rPr sz="2400" spc="-225">
                <a:latin typeface="Arial"/>
                <a:cs typeface="Arial"/>
              </a:rPr>
              <a:t>as </a:t>
            </a:r>
            <a:r>
              <a:rPr sz="2400" spc="-90">
                <a:latin typeface="Arial"/>
                <a:cs typeface="Arial"/>
              </a:rPr>
              <a:t>Hyperparameter </a:t>
            </a:r>
            <a:r>
              <a:rPr sz="2400" spc="-65">
                <a:latin typeface="Arial"/>
                <a:cs typeface="Arial"/>
              </a:rPr>
              <a:t>Optimization  </a:t>
            </a: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155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  <a:p>
            <a:pPr marL="743585">
              <a:lnSpc>
                <a:spcPct val="100000"/>
              </a:lnSpc>
              <a:spcBef>
                <a:spcPts val="580"/>
              </a:spcBef>
            </a:pPr>
            <a:r>
              <a:rPr sz="2400" spc="-135">
                <a:latin typeface="Arial"/>
                <a:cs typeface="Arial"/>
              </a:rPr>
              <a:t>Beyond </a:t>
            </a: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175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7201" y="2707244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9026" y="3332052"/>
            <a:ext cx="4418330" cy="98488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  <a:tabLst>
                <a:tab pos="527685" algn="l"/>
              </a:tabLst>
            </a:pP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2.	</a:t>
            </a:r>
            <a:r>
              <a:rPr sz="2800" spc="-120">
                <a:solidFill>
                  <a:srgbClr val="1E469F"/>
                </a:solidFill>
                <a:latin typeface="Arial"/>
                <a:cs typeface="Arial"/>
              </a:rPr>
              <a:t>Neural </a:t>
            </a:r>
            <a:r>
              <a:rPr sz="2800" spc="-75">
                <a:solidFill>
                  <a:srgbClr val="1E469F"/>
                </a:solidFill>
                <a:latin typeface="Arial"/>
                <a:cs typeface="Arial"/>
              </a:rPr>
              <a:t>Architecture</a:t>
            </a:r>
            <a:r>
              <a:rPr sz="2800" spc="-204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spc="-215">
                <a:solidFill>
                  <a:srgbClr val="1E469F"/>
                </a:solidFill>
                <a:latin typeface="Arial"/>
                <a:cs typeface="Arial"/>
              </a:rPr>
              <a:t>Search</a:t>
            </a:r>
            <a:endParaRPr sz="28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605"/>
              </a:spcBef>
            </a:pPr>
            <a:r>
              <a:rPr sz="2400" spc="-185">
                <a:latin typeface="Arial"/>
                <a:cs typeface="Arial"/>
              </a:rPr>
              <a:t>Search </a:t>
            </a:r>
            <a:r>
              <a:rPr sz="2400" spc="-220">
                <a:latin typeface="Arial"/>
                <a:cs typeface="Arial"/>
              </a:rPr>
              <a:t>Space</a:t>
            </a:r>
            <a:r>
              <a:rPr sz="2400" spc="-95">
                <a:latin typeface="Arial"/>
                <a:cs typeface="Arial"/>
              </a:rPr>
              <a:t> </a:t>
            </a:r>
            <a:r>
              <a:rPr sz="2400" spc="-160">
                <a:latin typeface="Arial"/>
                <a:cs typeface="Arial"/>
              </a:rPr>
              <a:t>Design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7201" y="4097132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7201" y="4536044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7201" y="4974956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45743" y="4453128"/>
            <a:ext cx="3761104" cy="744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160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2400" spc="-135">
                <a:latin typeface="Arial"/>
                <a:cs typeface="Arial"/>
              </a:rPr>
              <a:t>Beyond </a:t>
            </a: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235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82441" y="5440171"/>
            <a:ext cx="46228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145">
                <a:solidFill>
                  <a:srgbClr val="1E469F"/>
                </a:solidFill>
                <a:latin typeface="Arial"/>
                <a:cs typeface="Arial"/>
              </a:rPr>
              <a:t>Based </a:t>
            </a:r>
            <a:r>
              <a:rPr sz="1800" spc="-50">
                <a:solidFill>
                  <a:srgbClr val="1E469F"/>
                </a:solidFill>
                <a:latin typeface="Arial"/>
                <a:cs typeface="Arial"/>
              </a:rPr>
              <a:t>on: </a:t>
            </a:r>
            <a:r>
              <a:rPr sz="1800" spc="-125">
                <a:solidFill>
                  <a:srgbClr val="1E469F"/>
                </a:solidFill>
                <a:latin typeface="Arial"/>
                <a:cs typeface="Arial"/>
              </a:rPr>
              <a:t>Elsken, </a:t>
            </a:r>
            <a:r>
              <a:rPr sz="1800" spc="-65">
                <a:solidFill>
                  <a:srgbClr val="1E469F"/>
                </a:solidFill>
                <a:latin typeface="Arial"/>
                <a:cs typeface="Arial"/>
              </a:rPr>
              <a:t>Metzen </a:t>
            </a:r>
            <a:r>
              <a:rPr sz="1800" spc="-85">
                <a:solidFill>
                  <a:srgbClr val="1E469F"/>
                </a:solidFill>
                <a:latin typeface="Arial"/>
                <a:cs typeface="Arial"/>
              </a:rPr>
              <a:t>and </a:t>
            </a:r>
            <a:r>
              <a:rPr sz="1800" spc="-30">
                <a:solidFill>
                  <a:srgbClr val="1E469F"/>
                </a:solidFill>
                <a:latin typeface="Arial"/>
                <a:cs typeface="Arial"/>
              </a:rPr>
              <a:t>Hutter </a:t>
            </a:r>
            <a:r>
              <a:rPr sz="1800" u="heavy" spc="-3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 </a:t>
            </a:r>
            <a:r>
              <a:rPr sz="1800" u="heavy" spc="-5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[Neural </a:t>
            </a:r>
            <a:r>
              <a:rPr sz="1800" u="heavy" spc="-5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Architecture </a:t>
            </a:r>
            <a:r>
              <a:rPr sz="1800" u="heavy" spc="-12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Search: </a:t>
            </a:r>
            <a:r>
              <a:rPr sz="1800" u="heavy" spc="-14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a </a:t>
            </a:r>
            <a:r>
              <a:rPr sz="1800" u="heavy" spc="-13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Survey, </a:t>
            </a:r>
            <a:r>
              <a:rPr sz="1800" u="heavy" spc="-9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arXiv </a:t>
            </a:r>
            <a:r>
              <a:rPr sz="1800" u="heavy" spc="-7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2018; </a:t>
            </a:r>
            <a:r>
              <a:rPr sz="1800" spc="-75">
                <a:solidFill>
                  <a:srgbClr val="A4A4A4"/>
                </a:solidFill>
                <a:latin typeface="Arial"/>
                <a:cs typeface="Arial"/>
                <a:hlinkClick r:id="rId3"/>
              </a:rPr>
              <a:t> </a:t>
            </a:r>
            <a:r>
              <a:rPr sz="1800" u="heavy" spc="-9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also </a:t>
            </a:r>
            <a:r>
              <a:rPr sz="1800" u="heavy" spc="-9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Chapter 3 </a:t>
            </a:r>
            <a:r>
              <a:rPr sz="18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of </a:t>
            </a:r>
            <a:r>
              <a:rPr sz="1800" u="heavy" spc="-2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the </a:t>
            </a:r>
            <a:r>
              <a:rPr sz="1800" u="heavy" spc="-7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AutoML</a:t>
            </a:r>
            <a:r>
              <a:rPr sz="1800" u="heavy" spc="-24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800" u="heavy" spc="-4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book]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11011" y="3598164"/>
            <a:ext cx="1147571" cy="15255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48500" y="3604259"/>
            <a:ext cx="1819655" cy="1507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0415" y="1054608"/>
            <a:ext cx="7477125" cy="1932939"/>
          </a:xfrm>
          <a:custGeom>
            <a:avLst/>
            <a:gdLst/>
            <a:ahLst/>
            <a:cxnLst/>
            <a:rect l="l" t="t" r="r" b="b"/>
            <a:pathLst>
              <a:path w="7477125" h="1932939">
                <a:moveTo>
                  <a:pt x="0" y="1932432"/>
                </a:moveTo>
                <a:lnTo>
                  <a:pt x="7476744" y="1932432"/>
                </a:lnTo>
                <a:lnTo>
                  <a:pt x="7476744" y="0"/>
                </a:lnTo>
                <a:lnTo>
                  <a:pt x="0" y="0"/>
                </a:lnTo>
                <a:lnTo>
                  <a:pt x="0" y="1932432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5195" y="4376928"/>
            <a:ext cx="5158740" cy="929640"/>
          </a:xfrm>
          <a:custGeom>
            <a:avLst/>
            <a:gdLst/>
            <a:ahLst/>
            <a:cxnLst/>
            <a:rect l="l" t="t" r="r" b="b"/>
            <a:pathLst>
              <a:path w="5158740" h="929639">
                <a:moveTo>
                  <a:pt x="0" y="929640"/>
                </a:moveTo>
                <a:lnTo>
                  <a:pt x="5158740" y="929640"/>
                </a:lnTo>
                <a:lnTo>
                  <a:pt x="5158740" y="0"/>
                </a:lnTo>
                <a:lnTo>
                  <a:pt x="0" y="0"/>
                </a:lnTo>
                <a:lnTo>
                  <a:pt x="0" y="929640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42</a:t>
            </a:fld>
            <a:endParaRPr spc="-6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C5A37B94-BFD3-467D-A570-61B110C397B7}"/>
              </a:ext>
            </a:extLst>
          </p:cNvPr>
          <p:cNvSpPr txBox="1"/>
          <p:nvPr/>
        </p:nvSpPr>
        <p:spPr>
          <a:xfrm>
            <a:off x="2831996" y="26449"/>
            <a:ext cx="63138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TW" sz="1400">
                <a:solidFill>
                  <a:schemeClr val="bg1"/>
                </a:solidFill>
                <a:ea typeface="+mn-lt"/>
                <a:cs typeface="+mn-lt"/>
                <a:hlinkClick r:id="rId6"/>
              </a:rPr>
              <a:t>https://zhuanlan.zhihu.com/p/43421202?fbclid=IwAR20wPOoNWoTVlbLMrm5TWkeZ3jpean_2LVmLa9QiUEdigDkxBj7ua3rQcw</a:t>
            </a:r>
            <a:endParaRPr lang="zh-TW" sz="1400">
              <a:solidFill>
                <a:schemeClr val="bg1"/>
              </a:solidFill>
              <a:ea typeface="新細明體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66103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5"/>
              <a:t>Basic </a:t>
            </a:r>
            <a:r>
              <a:rPr spc="-130"/>
              <a:t>Neural </a:t>
            </a:r>
            <a:r>
              <a:rPr spc="-85"/>
              <a:t>Architecture </a:t>
            </a:r>
            <a:r>
              <a:rPr spc="-245"/>
              <a:t>Search</a:t>
            </a:r>
            <a:r>
              <a:rPr spc="-225"/>
              <a:t> </a:t>
            </a:r>
            <a:r>
              <a:rPr spc="-305"/>
              <a:t>Spaces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65004" y="1015299"/>
            <a:ext cx="820584" cy="4323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87225" y="1008633"/>
            <a:ext cx="2900926" cy="4306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81557" y="5693765"/>
            <a:ext cx="217170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70">
                <a:latin typeface="Arial"/>
                <a:cs typeface="Arial"/>
              </a:rPr>
              <a:t>Chain-structured </a:t>
            </a:r>
            <a:r>
              <a:rPr sz="1800" spc="-130">
                <a:latin typeface="Arial"/>
                <a:cs typeface="Arial"/>
              </a:rPr>
              <a:t>space  </a:t>
            </a:r>
            <a:r>
              <a:rPr sz="1800" spc="-30">
                <a:latin typeface="Arial"/>
                <a:cs typeface="Arial"/>
              </a:rPr>
              <a:t>(different </a:t>
            </a:r>
            <a:r>
              <a:rPr sz="1800" spc="-70">
                <a:latin typeface="Arial"/>
                <a:cs typeface="Arial"/>
              </a:rPr>
              <a:t>colours:  </a:t>
            </a:r>
            <a:r>
              <a:rPr sz="1800" spc="-25">
                <a:latin typeface="Arial"/>
                <a:cs typeface="Arial"/>
              </a:rPr>
              <a:t>different </a:t>
            </a:r>
            <a:r>
              <a:rPr sz="1800" spc="-75">
                <a:latin typeface="Arial"/>
                <a:cs typeface="Arial"/>
              </a:rPr>
              <a:t>layer</a:t>
            </a:r>
            <a:r>
              <a:rPr sz="1800" spc="-165">
                <a:latin typeface="Arial"/>
                <a:cs typeface="Arial"/>
              </a:rPr>
              <a:t> </a:t>
            </a:r>
            <a:r>
              <a:rPr sz="1800" spc="-65">
                <a:latin typeface="Arial"/>
                <a:cs typeface="Arial"/>
              </a:rPr>
              <a:t>types)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43</a:t>
            </a:fld>
            <a:endParaRPr spc="-60"/>
          </a:p>
        </p:txBody>
      </p:sp>
      <p:sp>
        <p:nvSpPr>
          <p:cNvPr id="8" name="object 8"/>
          <p:cNvSpPr txBox="1"/>
          <p:nvPr/>
        </p:nvSpPr>
        <p:spPr>
          <a:xfrm>
            <a:off x="5424678" y="5679440"/>
            <a:ext cx="2160270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35">
                <a:latin typeface="Arial"/>
                <a:cs typeface="Arial"/>
              </a:rPr>
              <a:t>More </a:t>
            </a:r>
            <a:r>
              <a:rPr sz="1800" spc="-85">
                <a:latin typeface="Arial"/>
                <a:cs typeface="Arial"/>
              </a:rPr>
              <a:t>complex </a:t>
            </a:r>
            <a:r>
              <a:rPr sz="1800" spc="-130">
                <a:latin typeface="Arial"/>
                <a:cs typeface="Arial"/>
              </a:rPr>
              <a:t>space  </a:t>
            </a:r>
            <a:r>
              <a:rPr sz="1800" spc="5">
                <a:latin typeface="Arial"/>
                <a:cs typeface="Arial"/>
              </a:rPr>
              <a:t>with </a:t>
            </a:r>
            <a:r>
              <a:rPr sz="1800" spc="-20">
                <a:latin typeface="Arial"/>
                <a:cs typeface="Arial"/>
              </a:rPr>
              <a:t>multiple</a:t>
            </a:r>
            <a:r>
              <a:rPr sz="1800" spc="-195">
                <a:latin typeface="Arial"/>
                <a:cs typeface="Arial"/>
              </a:rPr>
              <a:t> </a:t>
            </a:r>
            <a:r>
              <a:rPr sz="1800" spc="-100">
                <a:latin typeface="Arial"/>
                <a:cs typeface="Arial"/>
              </a:rPr>
              <a:t>branches  </a:t>
            </a:r>
            <a:r>
              <a:rPr sz="1800" spc="-85">
                <a:latin typeface="Arial"/>
                <a:cs typeface="Arial"/>
              </a:rPr>
              <a:t>and skip</a:t>
            </a:r>
            <a:r>
              <a:rPr sz="1800" spc="-110">
                <a:latin typeface="Arial"/>
                <a:cs typeface="Arial"/>
              </a:rPr>
              <a:t> </a:t>
            </a:r>
            <a:r>
              <a:rPr sz="1800" spc="-75">
                <a:latin typeface="Arial"/>
                <a:cs typeface="Arial"/>
              </a:rPr>
              <a:t>connections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304990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0"/>
              <a:t>Cell </a:t>
            </a:r>
            <a:r>
              <a:rPr spc="-240"/>
              <a:t>Search</a:t>
            </a:r>
            <a:r>
              <a:rPr spc="-215"/>
              <a:t> </a:t>
            </a:r>
            <a:r>
              <a:rPr spc="-305"/>
              <a:t>Spaces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6446" y="1313244"/>
            <a:ext cx="1947039" cy="4104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38002" y="1225280"/>
            <a:ext cx="2254111" cy="43624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07363" y="5796788"/>
            <a:ext cx="16757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0">
                <a:latin typeface="Arial"/>
                <a:cs typeface="Arial"/>
              </a:rPr>
              <a:t>Two </a:t>
            </a:r>
            <a:r>
              <a:rPr sz="1800" spc="-85">
                <a:latin typeface="Arial"/>
                <a:cs typeface="Arial"/>
              </a:rPr>
              <a:t>possible</a:t>
            </a:r>
            <a:r>
              <a:rPr sz="1800" spc="-105">
                <a:latin typeface="Arial"/>
                <a:cs typeface="Arial"/>
              </a:rPr>
              <a:t> </a:t>
            </a:r>
            <a:r>
              <a:rPr sz="1800" spc="-90">
                <a:latin typeface="Arial"/>
                <a:cs typeface="Arial"/>
              </a:rPr>
              <a:t>cells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63921" y="5707786"/>
            <a:ext cx="219075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800" spc="-50">
                <a:latin typeface="Arial"/>
                <a:cs typeface="Arial"/>
              </a:rPr>
              <a:t>Architecture</a:t>
            </a:r>
            <a:r>
              <a:rPr sz="1800" spc="-150">
                <a:latin typeface="Arial"/>
                <a:cs typeface="Arial"/>
              </a:rPr>
              <a:t> </a:t>
            </a:r>
            <a:r>
              <a:rPr sz="1800" spc="-95">
                <a:latin typeface="Arial"/>
                <a:cs typeface="Arial"/>
              </a:rPr>
              <a:t>composed  </a:t>
            </a:r>
            <a:r>
              <a:rPr sz="1800" spc="-5">
                <a:latin typeface="Arial"/>
                <a:cs typeface="Arial"/>
              </a:rPr>
              <a:t>of </a:t>
            </a:r>
            <a:r>
              <a:rPr sz="1800" spc="-90">
                <a:latin typeface="Arial"/>
                <a:cs typeface="Arial"/>
              </a:rPr>
              <a:t>stacking </a:t>
            </a:r>
            <a:r>
              <a:rPr sz="1800" spc="-35">
                <a:latin typeface="Arial"/>
                <a:cs typeface="Arial"/>
              </a:rPr>
              <a:t>together  </a:t>
            </a:r>
            <a:r>
              <a:rPr sz="1800" spc="-45">
                <a:latin typeface="Arial"/>
                <a:cs typeface="Arial"/>
              </a:rPr>
              <a:t>individual</a:t>
            </a:r>
            <a:r>
              <a:rPr sz="1800" spc="-85">
                <a:latin typeface="Arial"/>
                <a:cs typeface="Arial"/>
              </a:rPr>
              <a:t> </a:t>
            </a:r>
            <a:r>
              <a:rPr sz="1800" spc="-90">
                <a:latin typeface="Arial"/>
                <a:cs typeface="Arial"/>
              </a:rPr>
              <a:t>cells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826764" y="1926335"/>
            <a:ext cx="1150620" cy="76200"/>
          </a:xfrm>
          <a:custGeom>
            <a:avLst/>
            <a:gdLst/>
            <a:ahLst/>
            <a:cxnLst/>
            <a:rect l="l" t="t" r="r" b="b"/>
            <a:pathLst>
              <a:path w="1150620" h="76200">
                <a:moveTo>
                  <a:pt x="1074039" y="0"/>
                </a:moveTo>
                <a:lnTo>
                  <a:pt x="1074039" y="76200"/>
                </a:lnTo>
                <a:lnTo>
                  <a:pt x="1137539" y="44450"/>
                </a:lnTo>
                <a:lnTo>
                  <a:pt x="1086739" y="44450"/>
                </a:lnTo>
                <a:lnTo>
                  <a:pt x="1086739" y="31750"/>
                </a:lnTo>
                <a:lnTo>
                  <a:pt x="1137539" y="31750"/>
                </a:lnTo>
                <a:lnTo>
                  <a:pt x="1074039" y="0"/>
                </a:lnTo>
                <a:close/>
              </a:path>
              <a:path w="1150620" h="76200">
                <a:moveTo>
                  <a:pt x="1074039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074039" y="44450"/>
                </a:lnTo>
                <a:lnTo>
                  <a:pt x="1074039" y="31750"/>
                </a:lnTo>
                <a:close/>
              </a:path>
              <a:path w="1150620" h="76200">
                <a:moveTo>
                  <a:pt x="1137539" y="31750"/>
                </a:moveTo>
                <a:lnTo>
                  <a:pt x="1086739" y="31750"/>
                </a:lnTo>
                <a:lnTo>
                  <a:pt x="1086739" y="44450"/>
                </a:lnTo>
                <a:lnTo>
                  <a:pt x="1137539" y="44450"/>
                </a:lnTo>
                <a:lnTo>
                  <a:pt x="1150239" y="38100"/>
                </a:lnTo>
                <a:lnTo>
                  <a:pt x="1137539" y="3175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91559" y="2565654"/>
            <a:ext cx="1500505" cy="1976755"/>
          </a:xfrm>
          <a:custGeom>
            <a:avLst/>
            <a:gdLst/>
            <a:ahLst/>
            <a:cxnLst/>
            <a:rect l="l" t="t" r="r" b="b"/>
            <a:pathLst>
              <a:path w="1500504" h="1976754">
                <a:moveTo>
                  <a:pt x="1449243" y="1919479"/>
                </a:moveTo>
                <a:lnTo>
                  <a:pt x="1423924" y="1938655"/>
                </a:lnTo>
                <a:lnTo>
                  <a:pt x="1500377" y="1976374"/>
                </a:lnTo>
                <a:lnTo>
                  <a:pt x="1491583" y="1929638"/>
                </a:lnTo>
                <a:lnTo>
                  <a:pt x="1456943" y="1929638"/>
                </a:lnTo>
                <a:lnTo>
                  <a:pt x="1449243" y="1919479"/>
                </a:lnTo>
                <a:close/>
              </a:path>
              <a:path w="1500504" h="1976754">
                <a:moveTo>
                  <a:pt x="1459348" y="1911827"/>
                </a:moveTo>
                <a:lnTo>
                  <a:pt x="1449243" y="1919479"/>
                </a:lnTo>
                <a:lnTo>
                  <a:pt x="1456943" y="1929638"/>
                </a:lnTo>
                <a:lnTo>
                  <a:pt x="1466977" y="1921891"/>
                </a:lnTo>
                <a:lnTo>
                  <a:pt x="1459348" y="1911827"/>
                </a:lnTo>
                <a:close/>
              </a:path>
              <a:path w="1500504" h="1976754">
                <a:moveTo>
                  <a:pt x="1484629" y="1892681"/>
                </a:moveTo>
                <a:lnTo>
                  <a:pt x="1459348" y="1911827"/>
                </a:lnTo>
                <a:lnTo>
                  <a:pt x="1466977" y="1921891"/>
                </a:lnTo>
                <a:lnTo>
                  <a:pt x="1456943" y="1929638"/>
                </a:lnTo>
                <a:lnTo>
                  <a:pt x="1491583" y="1929638"/>
                </a:lnTo>
                <a:lnTo>
                  <a:pt x="1484629" y="1892681"/>
                </a:lnTo>
                <a:close/>
              </a:path>
              <a:path w="1500504" h="1976754">
                <a:moveTo>
                  <a:pt x="10160" y="0"/>
                </a:moveTo>
                <a:lnTo>
                  <a:pt x="0" y="7620"/>
                </a:lnTo>
                <a:lnTo>
                  <a:pt x="1449243" y="1919479"/>
                </a:lnTo>
                <a:lnTo>
                  <a:pt x="1459348" y="1911827"/>
                </a:lnTo>
                <a:lnTo>
                  <a:pt x="10160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73779" y="3410711"/>
            <a:ext cx="1570355" cy="843915"/>
          </a:xfrm>
          <a:custGeom>
            <a:avLst/>
            <a:gdLst/>
            <a:ahLst/>
            <a:cxnLst/>
            <a:rect l="l" t="t" r="r" b="b"/>
            <a:pathLst>
              <a:path w="1570354" h="843914">
                <a:moveTo>
                  <a:pt x="44831" y="808608"/>
                </a:moveTo>
                <a:lnTo>
                  <a:pt x="0" y="832612"/>
                </a:lnTo>
                <a:lnTo>
                  <a:pt x="6096" y="843788"/>
                </a:lnTo>
                <a:lnTo>
                  <a:pt x="50800" y="819785"/>
                </a:lnTo>
                <a:lnTo>
                  <a:pt x="44831" y="808608"/>
                </a:lnTo>
                <a:close/>
              </a:path>
              <a:path w="1570354" h="843914">
                <a:moveTo>
                  <a:pt x="123190" y="766699"/>
                </a:moveTo>
                <a:lnTo>
                  <a:pt x="78486" y="790701"/>
                </a:lnTo>
                <a:lnTo>
                  <a:pt x="84455" y="801877"/>
                </a:lnTo>
                <a:lnTo>
                  <a:pt x="129286" y="777875"/>
                </a:lnTo>
                <a:lnTo>
                  <a:pt x="123190" y="766699"/>
                </a:lnTo>
                <a:close/>
              </a:path>
              <a:path w="1570354" h="843914">
                <a:moveTo>
                  <a:pt x="201675" y="724788"/>
                </a:moveTo>
                <a:lnTo>
                  <a:pt x="156845" y="748792"/>
                </a:lnTo>
                <a:lnTo>
                  <a:pt x="162814" y="759968"/>
                </a:lnTo>
                <a:lnTo>
                  <a:pt x="207645" y="735964"/>
                </a:lnTo>
                <a:lnTo>
                  <a:pt x="201675" y="724788"/>
                </a:lnTo>
                <a:close/>
              </a:path>
              <a:path w="1570354" h="843914">
                <a:moveTo>
                  <a:pt x="280035" y="682879"/>
                </a:moveTo>
                <a:lnTo>
                  <a:pt x="235204" y="706755"/>
                </a:lnTo>
                <a:lnTo>
                  <a:pt x="241173" y="718057"/>
                </a:lnTo>
                <a:lnTo>
                  <a:pt x="286004" y="694055"/>
                </a:lnTo>
                <a:lnTo>
                  <a:pt x="280035" y="682879"/>
                </a:lnTo>
                <a:close/>
              </a:path>
              <a:path w="1570354" h="843914">
                <a:moveTo>
                  <a:pt x="358394" y="640969"/>
                </a:moveTo>
                <a:lnTo>
                  <a:pt x="313563" y="664844"/>
                </a:lnTo>
                <a:lnTo>
                  <a:pt x="319659" y="676148"/>
                </a:lnTo>
                <a:lnTo>
                  <a:pt x="364363" y="652144"/>
                </a:lnTo>
                <a:lnTo>
                  <a:pt x="358394" y="640969"/>
                </a:lnTo>
                <a:close/>
              </a:path>
              <a:path w="1570354" h="843914">
                <a:moveTo>
                  <a:pt x="436753" y="599058"/>
                </a:moveTo>
                <a:lnTo>
                  <a:pt x="392049" y="622935"/>
                </a:lnTo>
                <a:lnTo>
                  <a:pt x="398018" y="634111"/>
                </a:lnTo>
                <a:lnTo>
                  <a:pt x="442849" y="610235"/>
                </a:lnTo>
                <a:lnTo>
                  <a:pt x="436753" y="599058"/>
                </a:lnTo>
                <a:close/>
              </a:path>
              <a:path w="1570354" h="843914">
                <a:moveTo>
                  <a:pt x="515239" y="557021"/>
                </a:moveTo>
                <a:lnTo>
                  <a:pt x="470408" y="581025"/>
                </a:lnTo>
                <a:lnTo>
                  <a:pt x="476377" y="592201"/>
                </a:lnTo>
                <a:lnTo>
                  <a:pt x="521208" y="568325"/>
                </a:lnTo>
                <a:lnTo>
                  <a:pt x="515239" y="557021"/>
                </a:lnTo>
                <a:close/>
              </a:path>
              <a:path w="1570354" h="843914">
                <a:moveTo>
                  <a:pt x="593598" y="515112"/>
                </a:moveTo>
                <a:lnTo>
                  <a:pt x="548767" y="539114"/>
                </a:lnTo>
                <a:lnTo>
                  <a:pt x="554736" y="550290"/>
                </a:lnTo>
                <a:lnTo>
                  <a:pt x="599567" y="526288"/>
                </a:lnTo>
                <a:lnTo>
                  <a:pt x="593598" y="515112"/>
                </a:lnTo>
                <a:close/>
              </a:path>
              <a:path w="1570354" h="843914">
                <a:moveTo>
                  <a:pt x="671957" y="473201"/>
                </a:moveTo>
                <a:lnTo>
                  <a:pt x="627126" y="497205"/>
                </a:lnTo>
                <a:lnTo>
                  <a:pt x="633222" y="508381"/>
                </a:lnTo>
                <a:lnTo>
                  <a:pt x="677926" y="484377"/>
                </a:lnTo>
                <a:lnTo>
                  <a:pt x="671957" y="473201"/>
                </a:lnTo>
                <a:close/>
              </a:path>
              <a:path w="1570354" h="843914">
                <a:moveTo>
                  <a:pt x="750316" y="431292"/>
                </a:moveTo>
                <a:lnTo>
                  <a:pt x="705612" y="455294"/>
                </a:lnTo>
                <a:lnTo>
                  <a:pt x="711581" y="466470"/>
                </a:lnTo>
                <a:lnTo>
                  <a:pt x="756412" y="442468"/>
                </a:lnTo>
                <a:lnTo>
                  <a:pt x="750316" y="431292"/>
                </a:lnTo>
                <a:close/>
              </a:path>
              <a:path w="1570354" h="843914">
                <a:moveTo>
                  <a:pt x="828802" y="389381"/>
                </a:moveTo>
                <a:lnTo>
                  <a:pt x="783971" y="413257"/>
                </a:lnTo>
                <a:lnTo>
                  <a:pt x="789940" y="424561"/>
                </a:lnTo>
                <a:lnTo>
                  <a:pt x="834771" y="400557"/>
                </a:lnTo>
                <a:lnTo>
                  <a:pt x="828802" y="389381"/>
                </a:lnTo>
                <a:close/>
              </a:path>
              <a:path w="1570354" h="843914">
                <a:moveTo>
                  <a:pt x="907161" y="347471"/>
                </a:moveTo>
                <a:lnTo>
                  <a:pt x="862330" y="371348"/>
                </a:lnTo>
                <a:lnTo>
                  <a:pt x="868299" y="382650"/>
                </a:lnTo>
                <a:lnTo>
                  <a:pt x="913130" y="358648"/>
                </a:lnTo>
                <a:lnTo>
                  <a:pt x="907161" y="347471"/>
                </a:lnTo>
                <a:close/>
              </a:path>
              <a:path w="1570354" h="843914">
                <a:moveTo>
                  <a:pt x="985520" y="305562"/>
                </a:moveTo>
                <a:lnTo>
                  <a:pt x="940689" y="329438"/>
                </a:lnTo>
                <a:lnTo>
                  <a:pt x="946785" y="340613"/>
                </a:lnTo>
                <a:lnTo>
                  <a:pt x="991489" y="316738"/>
                </a:lnTo>
                <a:lnTo>
                  <a:pt x="985520" y="305562"/>
                </a:lnTo>
                <a:close/>
              </a:path>
              <a:path w="1570354" h="843914">
                <a:moveTo>
                  <a:pt x="1063879" y="263525"/>
                </a:moveTo>
                <a:lnTo>
                  <a:pt x="1019175" y="287527"/>
                </a:lnTo>
                <a:lnTo>
                  <a:pt x="1025144" y="298704"/>
                </a:lnTo>
                <a:lnTo>
                  <a:pt x="1069975" y="274827"/>
                </a:lnTo>
                <a:lnTo>
                  <a:pt x="1063879" y="263525"/>
                </a:lnTo>
                <a:close/>
              </a:path>
              <a:path w="1570354" h="843914">
                <a:moveTo>
                  <a:pt x="1142365" y="221614"/>
                </a:moveTo>
                <a:lnTo>
                  <a:pt x="1097534" y="245618"/>
                </a:lnTo>
                <a:lnTo>
                  <a:pt x="1103503" y="256794"/>
                </a:lnTo>
                <a:lnTo>
                  <a:pt x="1148334" y="232790"/>
                </a:lnTo>
                <a:lnTo>
                  <a:pt x="1142365" y="221614"/>
                </a:lnTo>
                <a:close/>
              </a:path>
              <a:path w="1570354" h="843914">
                <a:moveTo>
                  <a:pt x="1220724" y="179704"/>
                </a:moveTo>
                <a:lnTo>
                  <a:pt x="1175893" y="203707"/>
                </a:lnTo>
                <a:lnTo>
                  <a:pt x="1181862" y="214883"/>
                </a:lnTo>
                <a:lnTo>
                  <a:pt x="1226693" y="190880"/>
                </a:lnTo>
                <a:lnTo>
                  <a:pt x="1220724" y="179704"/>
                </a:lnTo>
                <a:close/>
              </a:path>
              <a:path w="1570354" h="843914">
                <a:moveTo>
                  <a:pt x="1299083" y="137795"/>
                </a:moveTo>
                <a:lnTo>
                  <a:pt x="1254252" y="161798"/>
                </a:lnTo>
                <a:lnTo>
                  <a:pt x="1260348" y="172974"/>
                </a:lnTo>
                <a:lnTo>
                  <a:pt x="1305052" y="148971"/>
                </a:lnTo>
                <a:lnTo>
                  <a:pt x="1299083" y="137795"/>
                </a:lnTo>
                <a:close/>
              </a:path>
              <a:path w="1570354" h="843914">
                <a:moveTo>
                  <a:pt x="1377442" y="95885"/>
                </a:moveTo>
                <a:lnTo>
                  <a:pt x="1332738" y="119761"/>
                </a:lnTo>
                <a:lnTo>
                  <a:pt x="1338707" y="131063"/>
                </a:lnTo>
                <a:lnTo>
                  <a:pt x="1383538" y="107061"/>
                </a:lnTo>
                <a:lnTo>
                  <a:pt x="1377442" y="95885"/>
                </a:lnTo>
                <a:close/>
              </a:path>
              <a:path w="1570354" h="843914">
                <a:moveTo>
                  <a:pt x="1455928" y="53975"/>
                </a:moveTo>
                <a:lnTo>
                  <a:pt x="1411097" y="77850"/>
                </a:lnTo>
                <a:lnTo>
                  <a:pt x="1417066" y="89026"/>
                </a:lnTo>
                <a:lnTo>
                  <a:pt x="1461897" y="65150"/>
                </a:lnTo>
                <a:lnTo>
                  <a:pt x="1455928" y="53975"/>
                </a:lnTo>
                <a:close/>
              </a:path>
              <a:path w="1570354" h="843914">
                <a:moveTo>
                  <a:pt x="1552963" y="24384"/>
                </a:moveTo>
                <a:lnTo>
                  <a:pt x="1511173" y="24384"/>
                </a:lnTo>
                <a:lnTo>
                  <a:pt x="1517142" y="35560"/>
                </a:lnTo>
                <a:lnTo>
                  <a:pt x="1505956" y="41512"/>
                </a:lnTo>
                <a:lnTo>
                  <a:pt x="1520952" y="69596"/>
                </a:lnTo>
                <a:lnTo>
                  <a:pt x="1552963" y="24384"/>
                </a:lnTo>
                <a:close/>
              </a:path>
              <a:path w="1570354" h="843914">
                <a:moveTo>
                  <a:pt x="1499988" y="30335"/>
                </a:moveTo>
                <a:lnTo>
                  <a:pt x="1489456" y="35940"/>
                </a:lnTo>
                <a:lnTo>
                  <a:pt x="1495425" y="47116"/>
                </a:lnTo>
                <a:lnTo>
                  <a:pt x="1505956" y="41512"/>
                </a:lnTo>
                <a:lnTo>
                  <a:pt x="1499988" y="30335"/>
                </a:lnTo>
                <a:close/>
              </a:path>
              <a:path w="1570354" h="843914">
                <a:moveTo>
                  <a:pt x="1511173" y="24384"/>
                </a:moveTo>
                <a:lnTo>
                  <a:pt x="1499988" y="30335"/>
                </a:lnTo>
                <a:lnTo>
                  <a:pt x="1505956" y="41512"/>
                </a:lnTo>
                <a:lnTo>
                  <a:pt x="1517142" y="35560"/>
                </a:lnTo>
                <a:lnTo>
                  <a:pt x="1511173" y="24384"/>
                </a:lnTo>
                <a:close/>
              </a:path>
              <a:path w="1570354" h="843914">
                <a:moveTo>
                  <a:pt x="1570228" y="0"/>
                </a:moveTo>
                <a:lnTo>
                  <a:pt x="1485011" y="2286"/>
                </a:lnTo>
                <a:lnTo>
                  <a:pt x="1499988" y="30335"/>
                </a:lnTo>
                <a:lnTo>
                  <a:pt x="1511173" y="24384"/>
                </a:lnTo>
                <a:lnTo>
                  <a:pt x="1552963" y="24384"/>
                </a:lnTo>
                <a:lnTo>
                  <a:pt x="15702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489828" y="659384"/>
            <a:ext cx="34969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>
                <a:latin typeface="Arial"/>
                <a:cs typeface="Arial"/>
              </a:rPr>
              <a:t>Introduced </a:t>
            </a:r>
            <a:r>
              <a:rPr sz="1800" spc="-80">
                <a:latin typeface="Arial"/>
                <a:cs typeface="Arial"/>
              </a:rPr>
              <a:t>by </a:t>
            </a:r>
            <a:r>
              <a:rPr sz="1800" u="heavy" spc="-114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Zoph </a:t>
            </a:r>
            <a:r>
              <a:rPr sz="1800" u="heavy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et </a:t>
            </a:r>
            <a:r>
              <a:rPr sz="1800" u="heavy" spc="-6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al </a:t>
            </a:r>
            <a:r>
              <a:rPr sz="1800" u="heavy" spc="-21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[CVPR</a:t>
            </a:r>
            <a:r>
              <a:rPr sz="1800" u="heavy" spc="-2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800" u="heavy" spc="-6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2018]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8819515" y="6679488"/>
            <a:ext cx="1809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60">
                <a:latin typeface="Arial"/>
                <a:cs typeface="Arial"/>
              </a:rPr>
              <a:t>42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>
            <a:extLst>
              <a:ext uri="{FF2B5EF4-FFF2-40B4-BE49-F238E27FC236}">
                <a16:creationId xmlns:a16="http://schemas.microsoft.com/office/drawing/2014/main" id="{43C41049-8696-4441-8885-FAD326BDF3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64" b="-170"/>
          <a:stretch/>
        </p:blipFill>
        <p:spPr>
          <a:xfrm>
            <a:off x="833028" y="643466"/>
            <a:ext cx="7383407" cy="558052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A841357-3A02-4D2C-959E-E6D4C1C210B4}"/>
              </a:ext>
            </a:extLst>
          </p:cNvPr>
          <p:cNvSpPr/>
          <p:nvPr/>
        </p:nvSpPr>
        <p:spPr>
          <a:xfrm>
            <a:off x="1687105" y="1441501"/>
            <a:ext cx="3721834" cy="292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6F31A202-0A15-4A68-AAE0-7F6C0F18C1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6203315" cy="50526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90"/>
              <a:t>Residual Networks (</a:t>
            </a:r>
            <a:r>
              <a:rPr lang="en-US"/>
              <a:t>ResNets</a:t>
            </a:r>
            <a:r>
              <a:rPr lang="en-US" spc="-90"/>
              <a:t>)</a:t>
            </a:r>
            <a:endParaRPr lang="zh-TW" altLang="en-US"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3812400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A841357-3A02-4D2C-959E-E6D4C1C210B4}"/>
              </a:ext>
            </a:extLst>
          </p:cNvPr>
          <p:cNvSpPr/>
          <p:nvPr/>
        </p:nvSpPr>
        <p:spPr>
          <a:xfrm>
            <a:off x="1687105" y="1441501"/>
            <a:ext cx="3721834" cy="2928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object 12">
            <a:extLst>
              <a:ext uri="{FF2B5EF4-FFF2-40B4-BE49-F238E27FC236}">
                <a16:creationId xmlns:a16="http://schemas.microsoft.com/office/drawing/2014/main" id="{6F31A202-0A15-4A68-AAE0-7F6C0F18C1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6203315" cy="50526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90"/>
              <a:t>Inception Networks</a:t>
            </a:r>
            <a:endParaRPr lang="zh-TW"/>
          </a:p>
        </p:txBody>
      </p:sp>
      <p:pic>
        <p:nvPicPr>
          <p:cNvPr id="9" name="圖片 9">
            <a:extLst>
              <a:ext uri="{FF2B5EF4-FFF2-40B4-BE49-F238E27FC236}">
                <a16:creationId xmlns:a16="http://schemas.microsoft.com/office/drawing/2014/main" id="{C6D7765B-4673-4C36-867A-7C8F1ADAC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42" y="1440479"/>
            <a:ext cx="9053315" cy="3863685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A222FB5-714E-4B32-9F4F-83BB74265E02}"/>
              </a:ext>
            </a:extLst>
          </p:cNvPr>
          <p:cNvSpPr/>
          <p:nvPr/>
        </p:nvSpPr>
        <p:spPr>
          <a:xfrm>
            <a:off x="2461700" y="3434667"/>
            <a:ext cx="585669" cy="1407495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91C2ED2-D343-41FC-B307-3CAEA9339393}"/>
              </a:ext>
            </a:extLst>
          </p:cNvPr>
          <p:cNvSpPr/>
          <p:nvPr/>
        </p:nvSpPr>
        <p:spPr>
          <a:xfrm>
            <a:off x="3094601" y="3434667"/>
            <a:ext cx="774594" cy="1407495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98026D2-A79E-436A-9414-8CCE44514779}"/>
              </a:ext>
            </a:extLst>
          </p:cNvPr>
          <p:cNvSpPr/>
          <p:nvPr/>
        </p:nvSpPr>
        <p:spPr>
          <a:xfrm>
            <a:off x="4530436" y="3141832"/>
            <a:ext cx="585669" cy="1407495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1859D5-5751-4A9A-B348-32D69FF295D8}"/>
              </a:ext>
            </a:extLst>
          </p:cNvPr>
          <p:cNvSpPr/>
          <p:nvPr/>
        </p:nvSpPr>
        <p:spPr>
          <a:xfrm>
            <a:off x="5153891" y="3141832"/>
            <a:ext cx="585669" cy="1407495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8DB17D4-FD32-4542-ADFB-73DD358C3CA0}"/>
              </a:ext>
            </a:extLst>
          </p:cNvPr>
          <p:cNvSpPr/>
          <p:nvPr/>
        </p:nvSpPr>
        <p:spPr>
          <a:xfrm>
            <a:off x="3897535" y="3141832"/>
            <a:ext cx="585669" cy="1407495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CAFACA3-151C-4414-8979-C64C9C36CE1B}"/>
              </a:ext>
            </a:extLst>
          </p:cNvPr>
          <p:cNvSpPr/>
          <p:nvPr/>
        </p:nvSpPr>
        <p:spPr>
          <a:xfrm>
            <a:off x="5777344" y="2811212"/>
            <a:ext cx="585669" cy="1407495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8EC8FDB-6EC7-4225-891B-C784265971BA}"/>
              </a:ext>
            </a:extLst>
          </p:cNvPr>
          <p:cNvSpPr/>
          <p:nvPr/>
        </p:nvSpPr>
        <p:spPr>
          <a:xfrm>
            <a:off x="7241518" y="2811212"/>
            <a:ext cx="566776" cy="1407495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CADE060-33A8-431A-A3CF-B37536FA2EA4}"/>
              </a:ext>
            </a:extLst>
          </p:cNvPr>
          <p:cNvSpPr/>
          <p:nvPr/>
        </p:nvSpPr>
        <p:spPr>
          <a:xfrm>
            <a:off x="6400799" y="2811212"/>
            <a:ext cx="774594" cy="1407495"/>
          </a:xfrm>
          <a:prstGeom prst="rect">
            <a:avLst/>
          </a:prstGeom>
          <a:noFill/>
          <a:ln w="127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40273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1777" y="902716"/>
            <a:ext cx="240792" cy="2042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2231" y="786765"/>
            <a:ext cx="52863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140">
                <a:solidFill>
                  <a:srgbClr val="1E469F"/>
                </a:solidFill>
                <a:latin typeface="Arial"/>
                <a:cs typeface="Arial"/>
              </a:rPr>
              <a:t>Cell search </a:t>
            </a:r>
            <a:r>
              <a:rPr sz="2300" spc="-165">
                <a:solidFill>
                  <a:srgbClr val="1E469F"/>
                </a:solidFill>
                <a:latin typeface="Arial"/>
                <a:cs typeface="Arial"/>
              </a:rPr>
              <a:t>space </a:t>
            </a:r>
            <a:r>
              <a:rPr sz="2300" spc="-100">
                <a:solidFill>
                  <a:srgbClr val="1E469F"/>
                </a:solidFill>
                <a:latin typeface="Arial"/>
                <a:cs typeface="Arial"/>
              </a:rPr>
              <a:t>by </a:t>
            </a:r>
            <a:r>
              <a:rPr sz="2400" u="heavy" spc="-15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Zoph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et </a:t>
            </a:r>
            <a:r>
              <a:rPr sz="2400" u="heavy" spc="-8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al </a:t>
            </a:r>
            <a:r>
              <a:rPr sz="2400" u="heavy" spc="-28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[CVPR</a:t>
            </a:r>
            <a:r>
              <a:rPr sz="2400" u="heavy" spc="-23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400" u="heavy" spc="-8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2018]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62862" y="3592999"/>
            <a:ext cx="74066" cy="76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62862" y="3836839"/>
            <a:ext cx="74066" cy="76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62862" y="4080679"/>
            <a:ext cx="74066" cy="76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0001" y="4825774"/>
            <a:ext cx="108356" cy="1096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62862" y="6019270"/>
            <a:ext cx="74066" cy="76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62862" y="6263110"/>
            <a:ext cx="74066" cy="76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32231" y="3182873"/>
            <a:ext cx="6619240" cy="3230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0">
              <a:lnSpc>
                <a:spcPct val="100000"/>
              </a:lnSpc>
              <a:spcBef>
                <a:spcPts val="95"/>
              </a:spcBef>
              <a:tabLst>
                <a:tab pos="413384" algn="l"/>
              </a:tabLst>
            </a:pPr>
            <a:r>
              <a:rPr sz="1900" spc="-5">
                <a:latin typeface="Arial"/>
                <a:cs typeface="Arial"/>
              </a:rPr>
              <a:t>–	</a:t>
            </a:r>
            <a:r>
              <a:rPr sz="1900" spc="-100">
                <a:latin typeface="Arial"/>
                <a:cs typeface="Arial"/>
              </a:rPr>
              <a:t>5 </a:t>
            </a:r>
            <a:r>
              <a:rPr sz="1900" spc="-80">
                <a:latin typeface="Arial"/>
                <a:cs typeface="Arial"/>
              </a:rPr>
              <a:t>categorical </a:t>
            </a:r>
            <a:r>
              <a:rPr sz="1900" spc="-110">
                <a:latin typeface="Arial"/>
                <a:cs typeface="Arial"/>
              </a:rPr>
              <a:t>choices </a:t>
            </a:r>
            <a:r>
              <a:rPr sz="1900" spc="-10">
                <a:latin typeface="Arial"/>
                <a:cs typeface="Arial"/>
              </a:rPr>
              <a:t>for </a:t>
            </a:r>
            <a:r>
              <a:rPr sz="1900" spc="-35">
                <a:latin typeface="Arial"/>
                <a:cs typeface="Arial"/>
              </a:rPr>
              <a:t>Nth</a:t>
            </a:r>
            <a:r>
              <a:rPr sz="1900" spc="-220">
                <a:latin typeface="Arial"/>
                <a:cs typeface="Arial"/>
              </a:rPr>
              <a:t> </a:t>
            </a:r>
            <a:r>
              <a:rPr sz="1900" spc="-70">
                <a:latin typeface="Arial"/>
                <a:cs typeface="Arial"/>
              </a:rPr>
              <a:t>block:</a:t>
            </a:r>
            <a:endParaRPr sz="19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10"/>
              </a:spcBef>
            </a:pPr>
            <a:r>
              <a:rPr sz="1600" spc="-85">
                <a:latin typeface="Arial"/>
                <a:cs typeface="Arial"/>
              </a:rPr>
              <a:t>2 </a:t>
            </a:r>
            <a:r>
              <a:rPr sz="1600" spc="-70">
                <a:latin typeface="Arial"/>
                <a:cs typeface="Arial"/>
              </a:rPr>
              <a:t>categorical </a:t>
            </a:r>
            <a:r>
              <a:rPr sz="1600" spc="-90">
                <a:latin typeface="Arial"/>
                <a:cs typeface="Arial"/>
              </a:rPr>
              <a:t>choices </a:t>
            </a:r>
            <a:r>
              <a:rPr sz="1600" spc="-10">
                <a:latin typeface="Arial"/>
                <a:cs typeface="Arial"/>
              </a:rPr>
              <a:t>of </a:t>
            </a:r>
            <a:r>
              <a:rPr sz="1600" spc="-55">
                <a:latin typeface="Arial"/>
                <a:cs typeface="Arial"/>
              </a:rPr>
              <a:t>hidden </a:t>
            </a:r>
            <a:r>
              <a:rPr sz="1600" spc="-75">
                <a:latin typeface="Arial"/>
                <a:cs typeface="Arial"/>
              </a:rPr>
              <a:t>states, </a:t>
            </a:r>
            <a:r>
              <a:rPr sz="1600" spc="-100">
                <a:latin typeface="Arial"/>
                <a:cs typeface="Arial"/>
              </a:rPr>
              <a:t>each </a:t>
            </a:r>
            <a:r>
              <a:rPr sz="1600" spc="5">
                <a:latin typeface="Arial"/>
                <a:cs typeface="Arial"/>
              </a:rPr>
              <a:t>with </a:t>
            </a:r>
            <a:r>
              <a:rPr sz="1600" spc="-60">
                <a:latin typeface="Arial"/>
                <a:cs typeface="Arial"/>
              </a:rPr>
              <a:t>domain {0, </a:t>
            </a:r>
            <a:r>
              <a:rPr sz="1600" spc="-45">
                <a:latin typeface="Arial"/>
                <a:cs typeface="Arial"/>
              </a:rPr>
              <a:t>...,</a:t>
            </a:r>
            <a:r>
              <a:rPr sz="1600" spc="-290">
                <a:latin typeface="Arial"/>
                <a:cs typeface="Arial"/>
              </a:rPr>
              <a:t> </a:t>
            </a:r>
            <a:r>
              <a:rPr sz="1600" spc="-75">
                <a:latin typeface="Arial"/>
                <a:cs typeface="Arial"/>
              </a:rPr>
              <a:t>N-1}</a:t>
            </a:r>
            <a:endParaRPr sz="16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</a:pPr>
            <a:r>
              <a:rPr sz="1600" spc="-80">
                <a:latin typeface="Arial"/>
                <a:cs typeface="Arial"/>
              </a:rPr>
              <a:t>2 </a:t>
            </a:r>
            <a:r>
              <a:rPr sz="1600" spc="-70">
                <a:latin typeface="Arial"/>
                <a:cs typeface="Arial"/>
              </a:rPr>
              <a:t>categorical </a:t>
            </a:r>
            <a:r>
              <a:rPr sz="1600" spc="-90">
                <a:latin typeface="Arial"/>
                <a:cs typeface="Arial"/>
              </a:rPr>
              <a:t>choices </a:t>
            </a:r>
            <a:r>
              <a:rPr sz="1600" spc="-5">
                <a:latin typeface="Arial"/>
                <a:cs typeface="Arial"/>
              </a:rPr>
              <a:t>of</a:t>
            </a:r>
            <a:r>
              <a:rPr sz="1600" spc="-95">
                <a:latin typeface="Arial"/>
                <a:cs typeface="Arial"/>
              </a:rPr>
              <a:t> </a:t>
            </a:r>
            <a:r>
              <a:rPr sz="1600" spc="-55">
                <a:latin typeface="Arial"/>
                <a:cs typeface="Arial"/>
              </a:rPr>
              <a:t>operations</a:t>
            </a:r>
            <a:endParaRPr sz="16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5"/>
              </a:spcBef>
            </a:pPr>
            <a:r>
              <a:rPr sz="1600" spc="-85">
                <a:latin typeface="Arial"/>
                <a:cs typeface="Arial"/>
              </a:rPr>
              <a:t>1 </a:t>
            </a:r>
            <a:r>
              <a:rPr sz="1600" spc="-70">
                <a:latin typeface="Arial"/>
                <a:cs typeface="Arial"/>
              </a:rPr>
              <a:t>categorical </a:t>
            </a:r>
            <a:r>
              <a:rPr sz="1600" spc="-75">
                <a:latin typeface="Arial"/>
                <a:cs typeface="Arial"/>
              </a:rPr>
              <a:t>choice </a:t>
            </a:r>
            <a:r>
              <a:rPr sz="1600" spc="-10">
                <a:latin typeface="Arial"/>
                <a:cs typeface="Arial"/>
              </a:rPr>
              <a:t>of </a:t>
            </a:r>
            <a:r>
              <a:rPr sz="1600" spc="-50">
                <a:latin typeface="Arial"/>
                <a:cs typeface="Arial"/>
              </a:rPr>
              <a:t>combination</a:t>
            </a:r>
            <a:r>
              <a:rPr sz="1600" spc="-190">
                <a:latin typeface="Arial"/>
                <a:cs typeface="Arial"/>
              </a:rPr>
              <a:t> </a:t>
            </a:r>
            <a:r>
              <a:rPr sz="1600" spc="-45">
                <a:latin typeface="Arial"/>
                <a:cs typeface="Arial"/>
              </a:rPr>
              <a:t>method</a:t>
            </a:r>
            <a:endParaRPr sz="1600">
              <a:latin typeface="Arial"/>
              <a:cs typeface="Arial"/>
            </a:endParaRPr>
          </a:p>
          <a:p>
            <a:pPr marL="571500" algn="ctr">
              <a:lnSpc>
                <a:spcPct val="100000"/>
              </a:lnSpc>
            </a:pPr>
            <a:r>
              <a:rPr sz="1600" spc="-5">
                <a:solidFill>
                  <a:srgbClr val="1E469F"/>
                </a:solidFill>
                <a:latin typeface="Symbol"/>
                <a:cs typeface="Symbol"/>
              </a:rPr>
              <a:t></a:t>
            </a:r>
            <a:r>
              <a:rPr sz="1600" spc="-5">
                <a:solidFill>
                  <a:srgbClr val="1E469F"/>
                </a:solidFill>
                <a:latin typeface="Times New Roman"/>
                <a:cs typeface="Times New Roman"/>
              </a:rPr>
              <a:t> </a:t>
            </a:r>
            <a:r>
              <a:rPr sz="1600" spc="-90">
                <a:solidFill>
                  <a:srgbClr val="1E469F"/>
                </a:solidFill>
                <a:latin typeface="Arial"/>
                <a:cs typeface="Arial"/>
              </a:rPr>
              <a:t>Total </a:t>
            </a:r>
            <a:r>
              <a:rPr sz="1600" spc="-55">
                <a:solidFill>
                  <a:srgbClr val="1E469F"/>
                </a:solidFill>
                <a:latin typeface="Arial"/>
                <a:cs typeface="Arial"/>
              </a:rPr>
              <a:t>number </a:t>
            </a:r>
            <a:r>
              <a:rPr sz="1600" spc="-10">
                <a:solidFill>
                  <a:srgbClr val="1E469F"/>
                </a:solidFill>
                <a:latin typeface="Arial"/>
                <a:cs typeface="Arial"/>
              </a:rPr>
              <a:t>of </a:t>
            </a:r>
            <a:r>
              <a:rPr sz="1600" spc="-70">
                <a:solidFill>
                  <a:srgbClr val="1E469F"/>
                </a:solidFill>
                <a:latin typeface="Arial"/>
                <a:cs typeface="Arial"/>
              </a:rPr>
              <a:t>hyperparameters </a:t>
            </a:r>
            <a:r>
              <a:rPr sz="1600" spc="-10">
                <a:solidFill>
                  <a:srgbClr val="1E469F"/>
                </a:solidFill>
                <a:latin typeface="Arial"/>
                <a:cs typeface="Arial"/>
              </a:rPr>
              <a:t>for </a:t>
            </a:r>
            <a:r>
              <a:rPr sz="1600" spc="-25">
                <a:solidFill>
                  <a:srgbClr val="1E469F"/>
                </a:solidFill>
                <a:latin typeface="Arial"/>
                <a:cs typeface="Arial"/>
              </a:rPr>
              <a:t>the </a:t>
            </a:r>
            <a:r>
              <a:rPr sz="1600" spc="-50">
                <a:solidFill>
                  <a:srgbClr val="1E469F"/>
                </a:solidFill>
                <a:latin typeface="Arial"/>
                <a:cs typeface="Arial"/>
              </a:rPr>
              <a:t>cell: </a:t>
            </a:r>
            <a:r>
              <a:rPr sz="1600" spc="-145">
                <a:solidFill>
                  <a:srgbClr val="1E469F"/>
                </a:solidFill>
                <a:latin typeface="Arial"/>
                <a:cs typeface="Arial"/>
              </a:rPr>
              <a:t>5B </a:t>
            </a:r>
            <a:r>
              <a:rPr sz="1600" spc="-10">
                <a:latin typeface="Arial"/>
                <a:cs typeface="Arial"/>
              </a:rPr>
              <a:t>(with </a:t>
            </a:r>
            <a:r>
              <a:rPr sz="1600" spc="-145">
                <a:latin typeface="Arial"/>
                <a:cs typeface="Arial"/>
              </a:rPr>
              <a:t>B=5 </a:t>
            </a:r>
            <a:r>
              <a:rPr sz="1600" spc="-75">
                <a:latin typeface="Arial"/>
                <a:cs typeface="Arial"/>
              </a:rPr>
              <a:t>by</a:t>
            </a:r>
            <a:r>
              <a:rPr sz="1600" spc="-260">
                <a:latin typeface="Arial"/>
                <a:cs typeface="Arial"/>
              </a:rPr>
              <a:t> </a:t>
            </a:r>
            <a:r>
              <a:rPr sz="1600" spc="-40">
                <a:latin typeface="Arial"/>
                <a:cs typeface="Arial"/>
              </a:rPr>
              <a:t>default)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650"/>
              </a:spcBef>
            </a:pPr>
            <a:r>
              <a:rPr sz="2300" spc="-65">
                <a:solidFill>
                  <a:srgbClr val="1E469F"/>
                </a:solidFill>
                <a:latin typeface="Arial"/>
                <a:cs typeface="Arial"/>
              </a:rPr>
              <a:t>Unrestricted </a:t>
            </a:r>
            <a:r>
              <a:rPr sz="2300" spc="-140">
                <a:solidFill>
                  <a:srgbClr val="1E469F"/>
                </a:solidFill>
                <a:latin typeface="Arial"/>
                <a:cs typeface="Arial"/>
              </a:rPr>
              <a:t>search</a:t>
            </a:r>
            <a:r>
              <a:rPr sz="2300" spc="-16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300" spc="-170">
                <a:solidFill>
                  <a:srgbClr val="1E469F"/>
                </a:solidFill>
                <a:latin typeface="Arial"/>
                <a:cs typeface="Arial"/>
              </a:rPr>
              <a:t>space</a:t>
            </a:r>
            <a:endParaRPr sz="2300">
              <a:latin typeface="Arial"/>
              <a:cs typeface="Arial"/>
            </a:endParaRPr>
          </a:p>
          <a:p>
            <a:pPr marL="413384" indent="-286385">
              <a:lnSpc>
                <a:spcPts val="2050"/>
              </a:lnSpc>
              <a:spcBef>
                <a:spcPts val="15"/>
              </a:spcBef>
              <a:buChar char="–"/>
              <a:tabLst>
                <a:tab pos="413384" algn="l"/>
                <a:tab pos="414020" algn="l"/>
              </a:tabLst>
            </a:pPr>
            <a:r>
              <a:rPr sz="1900" spc="-125">
                <a:latin typeface="Arial"/>
                <a:cs typeface="Arial"/>
              </a:rPr>
              <a:t>Possible </a:t>
            </a:r>
            <a:r>
              <a:rPr sz="1900" spc="10">
                <a:latin typeface="Arial"/>
                <a:cs typeface="Arial"/>
              </a:rPr>
              <a:t>with </a:t>
            </a:r>
            <a:r>
              <a:rPr sz="1900" spc="-50">
                <a:latin typeface="Arial"/>
                <a:cs typeface="Arial"/>
              </a:rPr>
              <a:t>conditional</a:t>
            </a:r>
            <a:r>
              <a:rPr sz="1900" spc="-140">
                <a:latin typeface="Arial"/>
                <a:cs typeface="Arial"/>
              </a:rPr>
              <a:t> </a:t>
            </a:r>
            <a:r>
              <a:rPr sz="1900" spc="-80">
                <a:latin typeface="Arial"/>
                <a:cs typeface="Arial"/>
              </a:rPr>
              <a:t>hyperparameters</a:t>
            </a:r>
            <a:endParaRPr sz="1900">
              <a:latin typeface="Arial"/>
              <a:cs typeface="Arial"/>
            </a:endParaRPr>
          </a:p>
          <a:p>
            <a:pPr marL="413384">
              <a:lnSpc>
                <a:spcPts val="2050"/>
              </a:lnSpc>
            </a:pPr>
            <a:r>
              <a:rPr sz="1900" spc="-25">
                <a:latin typeface="Arial"/>
                <a:cs typeface="Arial"/>
              </a:rPr>
              <a:t>(but </a:t>
            </a:r>
            <a:r>
              <a:rPr sz="1900" spc="-55">
                <a:latin typeface="Arial"/>
                <a:cs typeface="Arial"/>
              </a:rPr>
              <a:t>only </a:t>
            </a:r>
            <a:r>
              <a:rPr sz="1900" spc="-65">
                <a:latin typeface="Arial"/>
                <a:cs typeface="Arial"/>
              </a:rPr>
              <a:t>up </a:t>
            </a:r>
            <a:r>
              <a:rPr sz="1900" spc="10">
                <a:latin typeface="Arial"/>
                <a:cs typeface="Arial"/>
              </a:rPr>
              <a:t>to </a:t>
            </a:r>
            <a:r>
              <a:rPr sz="1900" spc="-150">
                <a:latin typeface="Arial"/>
                <a:cs typeface="Arial"/>
              </a:rPr>
              <a:t>a </a:t>
            </a:r>
            <a:r>
              <a:rPr sz="1900" spc="-70">
                <a:latin typeface="Arial"/>
                <a:cs typeface="Arial"/>
              </a:rPr>
              <a:t>prespecified </a:t>
            </a:r>
            <a:r>
              <a:rPr sz="1900" spc="-80">
                <a:latin typeface="Arial"/>
                <a:cs typeface="Arial"/>
              </a:rPr>
              <a:t>maximum </a:t>
            </a:r>
            <a:r>
              <a:rPr sz="1900" spc="-60">
                <a:latin typeface="Arial"/>
                <a:cs typeface="Arial"/>
              </a:rPr>
              <a:t>number </a:t>
            </a:r>
            <a:r>
              <a:rPr sz="1900" spc="-5">
                <a:latin typeface="Arial"/>
                <a:cs typeface="Arial"/>
              </a:rPr>
              <a:t>of</a:t>
            </a:r>
            <a:r>
              <a:rPr sz="1900" spc="-380">
                <a:latin typeface="Arial"/>
                <a:cs typeface="Arial"/>
              </a:rPr>
              <a:t> </a:t>
            </a:r>
            <a:r>
              <a:rPr sz="1900" spc="-100">
                <a:latin typeface="Arial"/>
                <a:cs typeface="Arial"/>
              </a:rPr>
              <a:t>layers)</a:t>
            </a:r>
            <a:endParaRPr sz="19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413384" algn="l"/>
                <a:tab pos="414020" algn="l"/>
              </a:tabLst>
            </a:pPr>
            <a:r>
              <a:rPr sz="1900" spc="-114">
                <a:latin typeface="Arial"/>
                <a:cs typeface="Arial"/>
              </a:rPr>
              <a:t>Example: </a:t>
            </a:r>
            <a:r>
              <a:rPr sz="1900" spc="-60">
                <a:latin typeface="Arial"/>
                <a:cs typeface="Arial"/>
              </a:rPr>
              <a:t>chain-structured </a:t>
            </a:r>
            <a:r>
              <a:rPr sz="1900" spc="-114">
                <a:latin typeface="Arial"/>
                <a:cs typeface="Arial"/>
              </a:rPr>
              <a:t>search</a:t>
            </a:r>
            <a:r>
              <a:rPr sz="1900" spc="-80">
                <a:latin typeface="Arial"/>
                <a:cs typeface="Arial"/>
              </a:rPr>
              <a:t> </a:t>
            </a:r>
            <a:r>
              <a:rPr sz="1900" spc="-140">
                <a:latin typeface="Arial"/>
                <a:cs typeface="Arial"/>
              </a:rPr>
              <a:t>space</a:t>
            </a:r>
            <a:endParaRPr sz="1900">
              <a:latin typeface="Arial"/>
              <a:cs typeface="Arial"/>
            </a:endParaRPr>
          </a:p>
          <a:p>
            <a:pPr marL="812800" marR="1804035">
              <a:lnSpc>
                <a:spcPct val="100000"/>
              </a:lnSpc>
              <a:spcBef>
                <a:spcPts val="10"/>
              </a:spcBef>
            </a:pPr>
            <a:r>
              <a:rPr sz="1600" spc="-90">
                <a:latin typeface="Arial"/>
                <a:cs typeface="Arial"/>
              </a:rPr>
              <a:t>Top-level </a:t>
            </a:r>
            <a:r>
              <a:rPr sz="1600" spc="-55">
                <a:latin typeface="Arial"/>
                <a:cs typeface="Arial"/>
              </a:rPr>
              <a:t>hyperparameter: number </a:t>
            </a:r>
            <a:r>
              <a:rPr sz="1600" spc="-10">
                <a:latin typeface="Arial"/>
                <a:cs typeface="Arial"/>
              </a:rPr>
              <a:t>of </a:t>
            </a:r>
            <a:r>
              <a:rPr sz="1600" spc="-90">
                <a:latin typeface="Arial"/>
                <a:cs typeface="Arial"/>
              </a:rPr>
              <a:t>layers </a:t>
            </a:r>
            <a:r>
              <a:rPr sz="1600" spc="-220">
                <a:latin typeface="Arial"/>
                <a:cs typeface="Arial"/>
              </a:rPr>
              <a:t>L  </a:t>
            </a:r>
            <a:r>
              <a:rPr sz="1600" spc="-75">
                <a:latin typeface="Arial"/>
                <a:cs typeface="Arial"/>
              </a:rPr>
              <a:t>Hyperparameters </a:t>
            </a:r>
            <a:r>
              <a:rPr sz="1600" spc="-10">
                <a:latin typeface="Arial"/>
                <a:cs typeface="Arial"/>
              </a:rPr>
              <a:t>of </a:t>
            </a:r>
            <a:r>
              <a:rPr sz="1600" spc="-65">
                <a:latin typeface="Arial"/>
                <a:cs typeface="Arial"/>
              </a:rPr>
              <a:t>layer </a:t>
            </a:r>
            <a:r>
              <a:rPr sz="1600" spc="-75">
                <a:latin typeface="Arial"/>
                <a:cs typeface="Arial"/>
              </a:rPr>
              <a:t>k </a:t>
            </a:r>
            <a:r>
              <a:rPr sz="1600" spc="-40">
                <a:latin typeface="Arial"/>
                <a:cs typeface="Arial"/>
              </a:rPr>
              <a:t>conditional </a:t>
            </a:r>
            <a:r>
              <a:rPr sz="1600" spc="-55">
                <a:latin typeface="Arial"/>
                <a:cs typeface="Arial"/>
              </a:rPr>
              <a:t>on </a:t>
            </a:r>
            <a:r>
              <a:rPr sz="1600" spc="-220">
                <a:latin typeface="Arial"/>
                <a:cs typeface="Arial"/>
              </a:rPr>
              <a:t>L </a:t>
            </a:r>
            <a:r>
              <a:rPr sz="1600" spc="-145">
                <a:latin typeface="Arial"/>
                <a:cs typeface="Arial"/>
              </a:rPr>
              <a:t>&gt;=</a:t>
            </a:r>
            <a:r>
              <a:rPr sz="1600" spc="-295">
                <a:latin typeface="Arial"/>
                <a:cs typeface="Arial"/>
              </a:rPr>
              <a:t> </a:t>
            </a:r>
            <a:r>
              <a:rPr sz="1600" spc="-75">
                <a:latin typeface="Arial"/>
                <a:cs typeface="Arial"/>
              </a:rPr>
              <a:t>k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62033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5"/>
              <a:t>NAS </a:t>
            </a:r>
            <a:r>
              <a:rPr spc="-300"/>
              <a:t>as </a:t>
            </a:r>
            <a:r>
              <a:rPr spc="-120"/>
              <a:t>Hyperparameter</a:t>
            </a:r>
            <a:r>
              <a:rPr spc="-270"/>
              <a:t> </a:t>
            </a:r>
            <a:r>
              <a:rPr spc="-90"/>
              <a:t>Optimization</a:t>
            </a:r>
          </a:p>
        </p:txBody>
      </p:sp>
      <p:sp>
        <p:nvSpPr>
          <p:cNvPr id="13" name="object 13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50271" y="1341212"/>
            <a:ext cx="6402189" cy="17432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47</a:t>
            </a:fld>
            <a:endParaRPr spc="-6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201" y="1829420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7201" y="2268332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1726" y="1255522"/>
            <a:ext cx="6089015" cy="16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  <a:tabLst>
                <a:tab pos="514984" algn="l"/>
              </a:tabLst>
            </a:pP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1.	</a:t>
            </a:r>
            <a:r>
              <a:rPr sz="2800" spc="-55">
                <a:solidFill>
                  <a:srgbClr val="1E469F"/>
                </a:solidFill>
                <a:latin typeface="Arial"/>
                <a:cs typeface="Arial"/>
              </a:rPr>
              <a:t>Modern </a:t>
            </a: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Hyperparameter</a:t>
            </a:r>
            <a:r>
              <a:rPr sz="2800" spc="-22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spc="-80">
                <a:solidFill>
                  <a:srgbClr val="1E469F"/>
                </a:solidFill>
                <a:latin typeface="Arial"/>
                <a:cs typeface="Arial"/>
              </a:rPr>
              <a:t>Optimization</a:t>
            </a:r>
            <a:endParaRPr sz="2800">
              <a:latin typeface="Arial"/>
              <a:cs typeface="Arial"/>
            </a:endParaRPr>
          </a:p>
          <a:p>
            <a:pPr marL="743585" marR="236220">
              <a:lnSpc>
                <a:spcPct val="120000"/>
              </a:lnSpc>
              <a:spcBef>
                <a:spcPts val="25"/>
              </a:spcBef>
            </a:pPr>
            <a:r>
              <a:rPr sz="2400" spc="-90">
                <a:latin typeface="Arial"/>
                <a:cs typeface="Arial"/>
              </a:rPr>
              <a:t>AutoML </a:t>
            </a:r>
            <a:r>
              <a:rPr sz="2400" spc="-225">
                <a:latin typeface="Arial"/>
                <a:cs typeface="Arial"/>
              </a:rPr>
              <a:t>as </a:t>
            </a:r>
            <a:r>
              <a:rPr sz="2400" spc="-90">
                <a:latin typeface="Arial"/>
                <a:cs typeface="Arial"/>
              </a:rPr>
              <a:t>Hyperparameter </a:t>
            </a:r>
            <a:r>
              <a:rPr sz="2400" spc="-65">
                <a:latin typeface="Arial"/>
                <a:cs typeface="Arial"/>
              </a:rPr>
              <a:t>Optimization  </a:t>
            </a: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155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  <a:p>
            <a:pPr marL="743585">
              <a:lnSpc>
                <a:spcPct val="100000"/>
              </a:lnSpc>
              <a:spcBef>
                <a:spcPts val="580"/>
              </a:spcBef>
            </a:pPr>
            <a:r>
              <a:rPr sz="2400" spc="-135">
                <a:latin typeface="Arial"/>
                <a:cs typeface="Arial"/>
              </a:rPr>
              <a:t>Beyond </a:t>
            </a: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175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7201" y="2707244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45743" y="4014215"/>
            <a:ext cx="252412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185">
                <a:latin typeface="Arial"/>
                <a:cs typeface="Arial"/>
              </a:rPr>
              <a:t>Search </a:t>
            </a:r>
            <a:r>
              <a:rPr sz="2400" spc="-220">
                <a:latin typeface="Arial"/>
                <a:cs typeface="Arial"/>
              </a:rPr>
              <a:t>Space</a:t>
            </a:r>
            <a:r>
              <a:rPr sz="2400" spc="-140">
                <a:latin typeface="Arial"/>
                <a:cs typeface="Arial"/>
              </a:rPr>
              <a:t> </a:t>
            </a:r>
            <a:r>
              <a:rPr sz="2400" spc="-160">
                <a:latin typeface="Arial"/>
                <a:cs typeface="Arial"/>
              </a:rPr>
              <a:t>Design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27201" y="4097132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89026" y="3421837"/>
            <a:ext cx="4417060" cy="13341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7685" algn="l"/>
              </a:tabLst>
            </a:pP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2.	</a:t>
            </a:r>
            <a:r>
              <a:rPr sz="2800" spc="-120">
                <a:solidFill>
                  <a:srgbClr val="1E469F"/>
                </a:solidFill>
                <a:latin typeface="Arial"/>
                <a:cs typeface="Arial"/>
              </a:rPr>
              <a:t>Neural </a:t>
            </a:r>
            <a:r>
              <a:rPr sz="2800" spc="-75">
                <a:solidFill>
                  <a:srgbClr val="1E469F"/>
                </a:solidFill>
                <a:latin typeface="Arial"/>
                <a:cs typeface="Arial"/>
              </a:rPr>
              <a:t>Architecture</a:t>
            </a:r>
            <a:r>
              <a:rPr sz="2800" spc="-215">
                <a:solidFill>
                  <a:srgbClr val="1E469F"/>
                </a:solidFill>
                <a:latin typeface="Arial"/>
                <a:cs typeface="Arial"/>
              </a:rPr>
              <a:t> Search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500">
              <a:latin typeface="Times New Roman"/>
              <a:cs typeface="Times New Roman"/>
            </a:endParaRPr>
          </a:p>
          <a:p>
            <a:pPr marL="756285">
              <a:lnSpc>
                <a:spcPct val="100000"/>
              </a:lnSpc>
            </a:pP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160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7201" y="4536044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45743" y="4892040"/>
            <a:ext cx="375983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135">
                <a:latin typeface="Arial"/>
                <a:cs typeface="Arial"/>
              </a:rPr>
              <a:t>Beyond </a:t>
            </a: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240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27201" y="4974956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12458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/>
              <a:t>Outl</a:t>
            </a:r>
            <a:r>
              <a:rPr spc="-40"/>
              <a:t>i</a:t>
            </a:r>
            <a:r>
              <a:rPr spc="-150"/>
              <a:t>ne</a:t>
            </a:r>
          </a:p>
        </p:txBody>
      </p:sp>
      <p:sp>
        <p:nvSpPr>
          <p:cNvPr id="14" name="object 1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0415" y="1054608"/>
            <a:ext cx="7686040" cy="1932939"/>
          </a:xfrm>
          <a:custGeom>
            <a:avLst/>
            <a:gdLst/>
            <a:ahLst/>
            <a:cxnLst/>
            <a:rect l="l" t="t" r="r" b="b"/>
            <a:pathLst>
              <a:path w="7686040" h="1932939">
                <a:moveTo>
                  <a:pt x="0" y="1932432"/>
                </a:moveTo>
                <a:lnTo>
                  <a:pt x="7685532" y="1932432"/>
                </a:lnTo>
                <a:lnTo>
                  <a:pt x="7685532" y="0"/>
                </a:lnTo>
                <a:lnTo>
                  <a:pt x="0" y="0"/>
                </a:lnTo>
                <a:lnTo>
                  <a:pt x="0" y="1932432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2795" y="4756403"/>
            <a:ext cx="7686040" cy="527685"/>
          </a:xfrm>
          <a:custGeom>
            <a:avLst/>
            <a:gdLst/>
            <a:ahLst/>
            <a:cxnLst/>
            <a:rect l="l" t="t" r="r" b="b"/>
            <a:pathLst>
              <a:path w="7686040" h="527685">
                <a:moveTo>
                  <a:pt x="0" y="527304"/>
                </a:moveTo>
                <a:lnTo>
                  <a:pt x="7685532" y="527304"/>
                </a:lnTo>
                <a:lnTo>
                  <a:pt x="7685532" y="0"/>
                </a:lnTo>
                <a:lnTo>
                  <a:pt x="0" y="0"/>
                </a:lnTo>
                <a:lnTo>
                  <a:pt x="0" y="527304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5195" y="3860291"/>
            <a:ext cx="7686040" cy="527685"/>
          </a:xfrm>
          <a:custGeom>
            <a:avLst/>
            <a:gdLst/>
            <a:ahLst/>
            <a:cxnLst/>
            <a:rect l="l" t="t" r="r" b="b"/>
            <a:pathLst>
              <a:path w="7686040" h="527685">
                <a:moveTo>
                  <a:pt x="0" y="527304"/>
                </a:moveTo>
                <a:lnTo>
                  <a:pt x="7685532" y="527304"/>
                </a:lnTo>
                <a:lnTo>
                  <a:pt x="7685532" y="0"/>
                </a:lnTo>
                <a:lnTo>
                  <a:pt x="0" y="0"/>
                </a:lnTo>
                <a:lnTo>
                  <a:pt x="0" y="527304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48</a:t>
            </a:fld>
            <a:endParaRPr spc="-6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397192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/>
              <a:t>Reinforcement</a:t>
            </a:r>
            <a:r>
              <a:rPr spc="-215"/>
              <a:t> </a:t>
            </a:r>
            <a:r>
              <a:rPr spc="-165"/>
              <a:t>Learning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1805" y="1181890"/>
            <a:ext cx="120015" cy="124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71955" y="2500827"/>
            <a:ext cx="97383" cy="104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26440" y="913459"/>
            <a:ext cx="7274559" cy="1787525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2600" spc="-320">
                <a:latin typeface="Arial"/>
                <a:cs typeface="Arial"/>
              </a:rPr>
              <a:t>NAS </a:t>
            </a:r>
            <a:r>
              <a:rPr sz="2600" spc="20">
                <a:latin typeface="Arial"/>
                <a:cs typeface="Arial"/>
              </a:rPr>
              <a:t>with </a:t>
            </a:r>
            <a:r>
              <a:rPr sz="2600" spc="-105">
                <a:latin typeface="Arial"/>
                <a:cs typeface="Arial"/>
              </a:rPr>
              <a:t>Reinforcement </a:t>
            </a:r>
            <a:r>
              <a:rPr sz="2600" spc="-135">
                <a:latin typeface="Arial"/>
                <a:cs typeface="Arial"/>
              </a:rPr>
              <a:t>Learning </a:t>
            </a:r>
            <a:r>
              <a:rPr sz="20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[Zoph &amp; Le, ICLR</a:t>
            </a:r>
            <a:r>
              <a:rPr sz="2000" u="heavy" spc="-14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0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2017]</a:t>
            </a:r>
            <a:endParaRPr sz="20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85"/>
              </a:spcBef>
              <a:buChar char="–"/>
              <a:tabLst>
                <a:tab pos="414020" algn="l"/>
              </a:tabLst>
            </a:pPr>
            <a:r>
              <a:rPr sz="2400" spc="-60">
                <a:latin typeface="Arial"/>
                <a:cs typeface="Arial"/>
              </a:rPr>
              <a:t>State-of-the-art </a:t>
            </a:r>
            <a:r>
              <a:rPr sz="2400" spc="-85">
                <a:latin typeface="Arial"/>
                <a:cs typeface="Arial"/>
              </a:rPr>
              <a:t>results </a:t>
            </a:r>
            <a:r>
              <a:rPr sz="2400" spc="-10">
                <a:latin typeface="Arial"/>
                <a:cs typeface="Arial"/>
              </a:rPr>
              <a:t>for </a:t>
            </a:r>
            <a:r>
              <a:rPr sz="2400" spc="-229">
                <a:latin typeface="Arial"/>
                <a:cs typeface="Arial"/>
              </a:rPr>
              <a:t>CIFAR-10, </a:t>
            </a:r>
            <a:r>
              <a:rPr sz="2400" spc="-180">
                <a:latin typeface="Arial"/>
                <a:cs typeface="Arial"/>
              </a:rPr>
              <a:t>Penn</a:t>
            </a:r>
            <a:r>
              <a:rPr sz="2400" spc="-285">
                <a:latin typeface="Arial"/>
                <a:cs typeface="Arial"/>
              </a:rPr>
              <a:t> </a:t>
            </a:r>
            <a:r>
              <a:rPr sz="2400" spc="-150">
                <a:latin typeface="Arial"/>
                <a:cs typeface="Arial"/>
              </a:rPr>
              <a:t>Treebank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414020" algn="l"/>
              </a:tabLst>
            </a:pPr>
            <a:r>
              <a:rPr sz="2400" spc="-180">
                <a:latin typeface="Arial"/>
                <a:cs typeface="Arial"/>
              </a:rPr>
              <a:t>Large </a:t>
            </a:r>
            <a:r>
              <a:rPr sz="2400" spc="-65">
                <a:latin typeface="Arial"/>
                <a:cs typeface="Arial"/>
              </a:rPr>
              <a:t>computational</a:t>
            </a:r>
            <a:r>
              <a:rPr sz="2400" spc="-95">
                <a:latin typeface="Arial"/>
                <a:cs typeface="Arial"/>
              </a:rPr>
              <a:t> </a:t>
            </a:r>
            <a:r>
              <a:rPr sz="2400" spc="-130">
                <a:latin typeface="Arial"/>
                <a:cs typeface="Arial"/>
              </a:rPr>
              <a:t>demands</a:t>
            </a:r>
            <a:endParaRPr sz="24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550"/>
              </a:spcBef>
            </a:pPr>
            <a:r>
              <a:rPr sz="2200" b="1" spc="-114">
                <a:solidFill>
                  <a:srgbClr val="1E469F"/>
                </a:solidFill>
                <a:latin typeface="Arial"/>
                <a:cs typeface="Arial"/>
              </a:rPr>
              <a:t>800 </a:t>
            </a:r>
            <a:r>
              <a:rPr sz="2200" b="1" spc="-285">
                <a:solidFill>
                  <a:srgbClr val="1E469F"/>
                </a:solidFill>
                <a:latin typeface="Arial"/>
                <a:cs typeface="Arial"/>
              </a:rPr>
              <a:t>GPUs </a:t>
            </a:r>
            <a:r>
              <a:rPr sz="2200" b="1" spc="-105">
                <a:solidFill>
                  <a:srgbClr val="1E469F"/>
                </a:solidFill>
                <a:latin typeface="Arial"/>
                <a:cs typeface="Arial"/>
              </a:rPr>
              <a:t>for </a:t>
            </a:r>
            <a:r>
              <a:rPr sz="2200" b="1" spc="-100">
                <a:solidFill>
                  <a:srgbClr val="1E469F"/>
                </a:solidFill>
                <a:latin typeface="Arial"/>
                <a:cs typeface="Arial"/>
              </a:rPr>
              <a:t>3-4 </a:t>
            </a:r>
            <a:r>
              <a:rPr sz="2200" b="1" spc="-160">
                <a:solidFill>
                  <a:srgbClr val="1E469F"/>
                </a:solidFill>
                <a:latin typeface="Arial"/>
                <a:cs typeface="Arial"/>
              </a:rPr>
              <a:t>weeks, </a:t>
            </a:r>
            <a:r>
              <a:rPr sz="2200" b="1" spc="-100">
                <a:solidFill>
                  <a:srgbClr val="1E469F"/>
                </a:solidFill>
                <a:latin typeface="Arial"/>
                <a:cs typeface="Arial"/>
              </a:rPr>
              <a:t>12.800 </a:t>
            </a:r>
            <a:r>
              <a:rPr sz="2200" b="1" spc="-155">
                <a:solidFill>
                  <a:srgbClr val="1E469F"/>
                </a:solidFill>
                <a:latin typeface="Arial"/>
                <a:cs typeface="Arial"/>
              </a:rPr>
              <a:t>architectures</a:t>
            </a:r>
            <a:r>
              <a:rPr sz="2200" b="1" spc="-13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200" b="1" spc="-135">
                <a:solidFill>
                  <a:srgbClr val="1E469F"/>
                </a:solidFill>
                <a:latin typeface="Arial"/>
                <a:cs typeface="Arial"/>
              </a:rPr>
              <a:t>evaluated</a:t>
            </a:r>
            <a:endParaRPr sz="22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52155" y="3058770"/>
            <a:ext cx="7075732" cy="31483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49</a:t>
            </a:fld>
            <a:endParaRPr spc="-6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761238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/>
              <a:t>Learning </a:t>
            </a:r>
            <a:r>
              <a:rPr spc="-155"/>
              <a:t>box </a:t>
            </a:r>
            <a:r>
              <a:rPr spc="-165"/>
              <a:t>is </a:t>
            </a:r>
            <a:r>
              <a:rPr spc="-5"/>
              <a:t>not </a:t>
            </a:r>
            <a:r>
              <a:rPr spc="-75"/>
              <a:t>restricted </a:t>
            </a:r>
            <a:r>
              <a:rPr spc="20"/>
              <a:t>to </a:t>
            </a:r>
            <a:r>
              <a:rPr spc="-145"/>
              <a:t>deep</a:t>
            </a:r>
            <a:r>
              <a:rPr spc="-580"/>
              <a:t> </a:t>
            </a:r>
            <a:r>
              <a:rPr spc="-105"/>
              <a:t>learning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9495" y="4747259"/>
            <a:ext cx="1338072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93392" y="5261905"/>
            <a:ext cx="648335" cy="342900"/>
          </a:xfrm>
          <a:custGeom>
            <a:avLst/>
            <a:gdLst/>
            <a:ahLst/>
            <a:cxnLst/>
            <a:rect l="l" t="t" r="r" b="b"/>
            <a:pathLst>
              <a:path w="648335" h="342900">
                <a:moveTo>
                  <a:pt x="497077" y="171154"/>
                </a:moveTo>
                <a:lnTo>
                  <a:pt x="324865" y="271611"/>
                </a:lnTo>
                <a:lnTo>
                  <a:pt x="313561" y="281640"/>
                </a:lnTo>
                <a:lnTo>
                  <a:pt x="307197" y="294788"/>
                </a:lnTo>
                <a:lnTo>
                  <a:pt x="306238" y="309366"/>
                </a:lnTo>
                <a:lnTo>
                  <a:pt x="311150" y="323681"/>
                </a:lnTo>
                <a:lnTo>
                  <a:pt x="321179" y="334995"/>
                </a:lnTo>
                <a:lnTo>
                  <a:pt x="334327" y="341347"/>
                </a:lnTo>
                <a:lnTo>
                  <a:pt x="348904" y="342297"/>
                </a:lnTo>
                <a:lnTo>
                  <a:pt x="363219" y="337410"/>
                </a:lnTo>
                <a:lnTo>
                  <a:pt x="582898" y="209254"/>
                </a:lnTo>
                <a:lnTo>
                  <a:pt x="572643" y="209254"/>
                </a:lnTo>
                <a:lnTo>
                  <a:pt x="572643" y="204047"/>
                </a:lnTo>
                <a:lnTo>
                  <a:pt x="553465" y="204047"/>
                </a:lnTo>
                <a:lnTo>
                  <a:pt x="497077" y="171154"/>
                </a:lnTo>
                <a:close/>
              </a:path>
              <a:path w="648335" h="342900">
                <a:moveTo>
                  <a:pt x="431763" y="133054"/>
                </a:moveTo>
                <a:lnTo>
                  <a:pt x="0" y="133054"/>
                </a:lnTo>
                <a:lnTo>
                  <a:pt x="0" y="209254"/>
                </a:lnTo>
                <a:lnTo>
                  <a:pt x="431763" y="209254"/>
                </a:lnTo>
                <a:lnTo>
                  <a:pt x="497077" y="171154"/>
                </a:lnTo>
                <a:lnTo>
                  <a:pt x="431763" y="133054"/>
                </a:lnTo>
                <a:close/>
              </a:path>
              <a:path w="648335" h="342900">
                <a:moveTo>
                  <a:pt x="582893" y="133054"/>
                </a:moveTo>
                <a:lnTo>
                  <a:pt x="572643" y="133054"/>
                </a:lnTo>
                <a:lnTo>
                  <a:pt x="572643" y="209254"/>
                </a:lnTo>
                <a:lnTo>
                  <a:pt x="582898" y="209254"/>
                </a:lnTo>
                <a:lnTo>
                  <a:pt x="648207" y="171154"/>
                </a:lnTo>
                <a:lnTo>
                  <a:pt x="582893" y="133054"/>
                </a:lnTo>
                <a:close/>
              </a:path>
              <a:path w="648335" h="342900">
                <a:moveTo>
                  <a:pt x="553465" y="138261"/>
                </a:moveTo>
                <a:lnTo>
                  <a:pt x="497077" y="171154"/>
                </a:lnTo>
                <a:lnTo>
                  <a:pt x="553465" y="204047"/>
                </a:lnTo>
                <a:lnTo>
                  <a:pt x="553465" y="138261"/>
                </a:lnTo>
                <a:close/>
              </a:path>
              <a:path w="648335" h="342900">
                <a:moveTo>
                  <a:pt x="572643" y="138261"/>
                </a:moveTo>
                <a:lnTo>
                  <a:pt x="553465" y="138261"/>
                </a:lnTo>
                <a:lnTo>
                  <a:pt x="553465" y="204047"/>
                </a:lnTo>
                <a:lnTo>
                  <a:pt x="572643" y="204047"/>
                </a:lnTo>
                <a:lnTo>
                  <a:pt x="572643" y="138261"/>
                </a:lnTo>
                <a:close/>
              </a:path>
              <a:path w="648335" h="342900">
                <a:moveTo>
                  <a:pt x="348904" y="0"/>
                </a:moveTo>
                <a:lnTo>
                  <a:pt x="334327" y="958"/>
                </a:lnTo>
                <a:lnTo>
                  <a:pt x="321179" y="7322"/>
                </a:lnTo>
                <a:lnTo>
                  <a:pt x="311150" y="18627"/>
                </a:lnTo>
                <a:lnTo>
                  <a:pt x="306238" y="32942"/>
                </a:lnTo>
                <a:lnTo>
                  <a:pt x="307197" y="47519"/>
                </a:lnTo>
                <a:lnTo>
                  <a:pt x="313561" y="60668"/>
                </a:lnTo>
                <a:lnTo>
                  <a:pt x="324865" y="70697"/>
                </a:lnTo>
                <a:lnTo>
                  <a:pt x="497077" y="171154"/>
                </a:lnTo>
                <a:lnTo>
                  <a:pt x="553465" y="138261"/>
                </a:lnTo>
                <a:lnTo>
                  <a:pt x="572643" y="138261"/>
                </a:lnTo>
                <a:lnTo>
                  <a:pt x="572643" y="133054"/>
                </a:lnTo>
                <a:lnTo>
                  <a:pt x="582893" y="133054"/>
                </a:lnTo>
                <a:lnTo>
                  <a:pt x="363219" y="4911"/>
                </a:lnTo>
                <a:lnTo>
                  <a:pt x="348904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44545" y="4423409"/>
            <a:ext cx="5760720" cy="2051685"/>
          </a:xfrm>
          <a:custGeom>
            <a:avLst/>
            <a:gdLst/>
            <a:ahLst/>
            <a:cxnLst/>
            <a:rect l="l" t="t" r="r" b="b"/>
            <a:pathLst>
              <a:path w="5760720" h="2051685">
                <a:moveTo>
                  <a:pt x="0" y="2051304"/>
                </a:moveTo>
                <a:lnTo>
                  <a:pt x="5760720" y="2051304"/>
                </a:lnTo>
                <a:lnTo>
                  <a:pt x="5760720" y="0"/>
                </a:lnTo>
                <a:lnTo>
                  <a:pt x="0" y="0"/>
                </a:lnTo>
                <a:lnTo>
                  <a:pt x="0" y="2051304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88282" y="5302122"/>
            <a:ext cx="287401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800" spc="-120">
                <a:latin typeface="Arial"/>
                <a:cs typeface="Arial"/>
              </a:rPr>
              <a:t>End-to-end</a:t>
            </a:r>
            <a:r>
              <a:rPr sz="2800" spc="-140">
                <a:latin typeface="Arial"/>
                <a:cs typeface="Arial"/>
              </a:rPr>
              <a:t> </a:t>
            </a:r>
            <a:r>
              <a:rPr sz="2800" spc="-95">
                <a:latin typeface="Arial"/>
                <a:cs typeface="Arial"/>
              </a:rPr>
              <a:t>learning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88564" y="4494276"/>
            <a:ext cx="5400040" cy="1475740"/>
          </a:xfrm>
          <a:custGeom>
            <a:avLst/>
            <a:gdLst/>
            <a:ahLst/>
            <a:cxnLst/>
            <a:rect l="l" t="t" r="r" b="b"/>
            <a:pathLst>
              <a:path w="5400040" h="1475739">
                <a:moveTo>
                  <a:pt x="0" y="1475232"/>
                </a:moveTo>
                <a:lnTo>
                  <a:pt x="5399532" y="1475232"/>
                </a:lnTo>
                <a:lnTo>
                  <a:pt x="5399532" y="0"/>
                </a:lnTo>
                <a:lnTo>
                  <a:pt x="0" y="0"/>
                </a:lnTo>
                <a:lnTo>
                  <a:pt x="0" y="14752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77361" y="4603241"/>
            <a:ext cx="2159635" cy="1224280"/>
          </a:xfrm>
          <a:prstGeom prst="rect">
            <a:avLst/>
          </a:prstGeom>
          <a:ln w="25907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06705">
              <a:lnSpc>
                <a:spcPts val="2955"/>
              </a:lnSpc>
            </a:pPr>
            <a:r>
              <a:rPr sz="2800" spc="-80">
                <a:latin typeface="Arial"/>
                <a:cs typeface="Arial"/>
              </a:rPr>
              <a:t>Meta-level</a:t>
            </a:r>
            <a:endParaRPr sz="2800">
              <a:latin typeface="Arial"/>
              <a:cs typeface="Arial"/>
            </a:endParaRPr>
          </a:p>
          <a:p>
            <a:pPr marL="172720" marR="166370" indent="156845">
              <a:lnSpc>
                <a:spcPct val="100000"/>
              </a:lnSpc>
            </a:pPr>
            <a:r>
              <a:rPr sz="2800" spc="-95">
                <a:latin typeface="Arial"/>
                <a:cs typeface="Arial"/>
              </a:rPr>
              <a:t>learning </a:t>
            </a:r>
            <a:r>
              <a:rPr sz="2800" spc="35">
                <a:latin typeface="Arial"/>
                <a:cs typeface="Arial"/>
              </a:rPr>
              <a:t>&amp;  </a:t>
            </a:r>
            <a:r>
              <a:rPr sz="2800" spc="-95">
                <a:latin typeface="Arial"/>
                <a:cs typeface="Arial"/>
              </a:rPr>
              <a:t>o</a:t>
            </a:r>
            <a:r>
              <a:rPr sz="2800" spc="-105">
                <a:latin typeface="Arial"/>
                <a:cs typeface="Arial"/>
              </a:rPr>
              <a:t>p</a:t>
            </a:r>
            <a:r>
              <a:rPr sz="2800" spc="10">
                <a:latin typeface="Arial"/>
                <a:cs typeface="Arial"/>
              </a:rPr>
              <a:t>ti</a:t>
            </a:r>
            <a:r>
              <a:rPr sz="2800" spc="35">
                <a:latin typeface="Arial"/>
                <a:cs typeface="Arial"/>
              </a:rPr>
              <a:t>m</a:t>
            </a:r>
            <a:r>
              <a:rPr sz="2800" spc="-85">
                <a:latin typeface="Arial"/>
                <a:cs typeface="Arial"/>
              </a:rPr>
              <a:t>i</a:t>
            </a:r>
            <a:r>
              <a:rPr sz="2800" spc="-250">
                <a:latin typeface="Arial"/>
                <a:cs typeface="Arial"/>
              </a:rPr>
              <a:t>z</a:t>
            </a:r>
            <a:r>
              <a:rPr sz="2800" spc="-240">
                <a:latin typeface="Arial"/>
                <a:cs typeface="Arial"/>
              </a:rPr>
              <a:t>a</a:t>
            </a:r>
            <a:r>
              <a:rPr sz="2800">
                <a:latin typeface="Arial"/>
                <a:cs typeface="Arial"/>
              </a:rPr>
              <a:t>tion</a:t>
            </a:r>
          </a:p>
        </p:txBody>
      </p:sp>
      <p:sp>
        <p:nvSpPr>
          <p:cNvPr id="11" name="object 11"/>
          <p:cNvSpPr/>
          <p:nvPr/>
        </p:nvSpPr>
        <p:spPr>
          <a:xfrm>
            <a:off x="5616702" y="5169935"/>
            <a:ext cx="612140" cy="171450"/>
          </a:xfrm>
          <a:custGeom>
            <a:avLst/>
            <a:gdLst/>
            <a:ahLst/>
            <a:cxnLst/>
            <a:rect l="l" t="t" r="r" b="b"/>
            <a:pathLst>
              <a:path w="612139" h="171450">
                <a:moveTo>
                  <a:pt x="536466" y="85578"/>
                </a:moveTo>
                <a:lnTo>
                  <a:pt x="450469" y="135743"/>
                </a:lnTo>
                <a:lnTo>
                  <a:pt x="444789" y="140795"/>
                </a:lnTo>
                <a:lnTo>
                  <a:pt x="441610" y="147395"/>
                </a:lnTo>
                <a:lnTo>
                  <a:pt x="441146" y="154709"/>
                </a:lnTo>
                <a:lnTo>
                  <a:pt x="443611" y="161905"/>
                </a:lnTo>
                <a:lnTo>
                  <a:pt x="448643" y="167512"/>
                </a:lnTo>
                <a:lnTo>
                  <a:pt x="455199" y="170668"/>
                </a:lnTo>
                <a:lnTo>
                  <a:pt x="462470" y="171156"/>
                </a:lnTo>
                <a:lnTo>
                  <a:pt x="469646" y="168763"/>
                </a:lnTo>
                <a:lnTo>
                  <a:pt x="579507" y="104628"/>
                </a:lnTo>
                <a:lnTo>
                  <a:pt x="574294" y="104628"/>
                </a:lnTo>
                <a:lnTo>
                  <a:pt x="574294" y="102088"/>
                </a:lnTo>
                <a:lnTo>
                  <a:pt x="564769" y="102088"/>
                </a:lnTo>
                <a:lnTo>
                  <a:pt x="536466" y="85578"/>
                </a:lnTo>
                <a:close/>
              </a:path>
              <a:path w="612139" h="171450">
                <a:moveTo>
                  <a:pt x="503809" y="66528"/>
                </a:moveTo>
                <a:lnTo>
                  <a:pt x="0" y="66528"/>
                </a:lnTo>
                <a:lnTo>
                  <a:pt x="0" y="104628"/>
                </a:lnTo>
                <a:lnTo>
                  <a:pt x="503809" y="104628"/>
                </a:lnTo>
                <a:lnTo>
                  <a:pt x="536466" y="85578"/>
                </a:lnTo>
                <a:lnTo>
                  <a:pt x="503809" y="66528"/>
                </a:lnTo>
                <a:close/>
              </a:path>
              <a:path w="612139" h="171450">
                <a:moveTo>
                  <a:pt x="579507" y="66528"/>
                </a:moveTo>
                <a:lnTo>
                  <a:pt x="574294" y="66528"/>
                </a:lnTo>
                <a:lnTo>
                  <a:pt x="574294" y="104628"/>
                </a:lnTo>
                <a:lnTo>
                  <a:pt x="579507" y="104628"/>
                </a:lnTo>
                <a:lnTo>
                  <a:pt x="612139" y="85578"/>
                </a:lnTo>
                <a:lnTo>
                  <a:pt x="579507" y="66528"/>
                </a:lnTo>
                <a:close/>
              </a:path>
              <a:path w="612139" h="171450">
                <a:moveTo>
                  <a:pt x="564769" y="69068"/>
                </a:moveTo>
                <a:lnTo>
                  <a:pt x="536466" y="85578"/>
                </a:lnTo>
                <a:lnTo>
                  <a:pt x="564769" y="102088"/>
                </a:lnTo>
                <a:lnTo>
                  <a:pt x="564769" y="69068"/>
                </a:lnTo>
                <a:close/>
              </a:path>
              <a:path w="612139" h="171450">
                <a:moveTo>
                  <a:pt x="574294" y="69068"/>
                </a:moveTo>
                <a:lnTo>
                  <a:pt x="564769" y="69068"/>
                </a:lnTo>
                <a:lnTo>
                  <a:pt x="564769" y="102088"/>
                </a:lnTo>
                <a:lnTo>
                  <a:pt x="574294" y="102088"/>
                </a:lnTo>
                <a:lnTo>
                  <a:pt x="574294" y="69068"/>
                </a:lnTo>
                <a:close/>
              </a:path>
              <a:path w="612139" h="171450">
                <a:moveTo>
                  <a:pt x="462470" y="0"/>
                </a:moveTo>
                <a:lnTo>
                  <a:pt x="455199" y="488"/>
                </a:lnTo>
                <a:lnTo>
                  <a:pt x="448643" y="3643"/>
                </a:lnTo>
                <a:lnTo>
                  <a:pt x="443611" y="9251"/>
                </a:lnTo>
                <a:lnTo>
                  <a:pt x="441146" y="16446"/>
                </a:lnTo>
                <a:lnTo>
                  <a:pt x="441610" y="23760"/>
                </a:lnTo>
                <a:lnTo>
                  <a:pt x="444789" y="30360"/>
                </a:lnTo>
                <a:lnTo>
                  <a:pt x="450469" y="35413"/>
                </a:lnTo>
                <a:lnTo>
                  <a:pt x="536466" y="85578"/>
                </a:lnTo>
                <a:lnTo>
                  <a:pt x="564769" y="69068"/>
                </a:lnTo>
                <a:lnTo>
                  <a:pt x="574294" y="69068"/>
                </a:lnTo>
                <a:lnTo>
                  <a:pt x="574294" y="66528"/>
                </a:lnTo>
                <a:lnTo>
                  <a:pt x="579507" y="66528"/>
                </a:lnTo>
                <a:lnTo>
                  <a:pt x="469646" y="2393"/>
                </a:lnTo>
                <a:lnTo>
                  <a:pt x="462470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372605" y="4818126"/>
            <a:ext cx="1728470" cy="862965"/>
          </a:xfrm>
          <a:prstGeom prst="rect">
            <a:avLst/>
          </a:prstGeom>
          <a:ln w="25907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20"/>
              </a:lnSpc>
            </a:pPr>
            <a:r>
              <a:rPr sz="2800" spc="-150">
                <a:latin typeface="Arial"/>
                <a:cs typeface="Arial"/>
              </a:rPr>
              <a:t>Learning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800" spc="-145">
                <a:latin typeface="Arial"/>
                <a:cs typeface="Arial"/>
              </a:rPr>
              <a:t>box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70775" y="5825490"/>
            <a:ext cx="2985135" cy="498475"/>
          </a:xfrm>
          <a:custGeom>
            <a:avLst/>
            <a:gdLst/>
            <a:ahLst/>
            <a:cxnLst/>
            <a:rect l="l" t="t" r="r" b="b"/>
            <a:pathLst>
              <a:path w="2985134" h="498475">
                <a:moveTo>
                  <a:pt x="85578" y="221546"/>
                </a:moveTo>
                <a:lnTo>
                  <a:pt x="66528" y="254203"/>
                </a:lnTo>
                <a:lnTo>
                  <a:pt x="66528" y="479298"/>
                </a:lnTo>
                <a:lnTo>
                  <a:pt x="68022" y="486710"/>
                </a:lnTo>
                <a:lnTo>
                  <a:pt x="72100" y="492766"/>
                </a:lnTo>
                <a:lnTo>
                  <a:pt x="78154" y="496850"/>
                </a:lnTo>
                <a:lnTo>
                  <a:pt x="85578" y="498348"/>
                </a:lnTo>
                <a:lnTo>
                  <a:pt x="2965938" y="498348"/>
                </a:lnTo>
                <a:lnTo>
                  <a:pt x="2973361" y="496850"/>
                </a:lnTo>
                <a:lnTo>
                  <a:pt x="2979416" y="492766"/>
                </a:lnTo>
                <a:lnTo>
                  <a:pt x="2983493" y="486710"/>
                </a:lnTo>
                <a:lnTo>
                  <a:pt x="2984988" y="479298"/>
                </a:lnTo>
                <a:lnTo>
                  <a:pt x="104628" y="479298"/>
                </a:lnTo>
                <a:lnTo>
                  <a:pt x="85578" y="460248"/>
                </a:lnTo>
                <a:lnTo>
                  <a:pt x="104628" y="460248"/>
                </a:lnTo>
                <a:lnTo>
                  <a:pt x="104628" y="254203"/>
                </a:lnTo>
                <a:lnTo>
                  <a:pt x="85578" y="221546"/>
                </a:lnTo>
                <a:close/>
              </a:path>
              <a:path w="2985134" h="498475">
                <a:moveTo>
                  <a:pt x="104628" y="460248"/>
                </a:moveTo>
                <a:lnTo>
                  <a:pt x="85578" y="460248"/>
                </a:lnTo>
                <a:lnTo>
                  <a:pt x="104628" y="479298"/>
                </a:lnTo>
                <a:lnTo>
                  <a:pt x="104628" y="460248"/>
                </a:lnTo>
                <a:close/>
              </a:path>
              <a:path w="2985134" h="498475">
                <a:moveTo>
                  <a:pt x="2946888" y="460248"/>
                </a:moveTo>
                <a:lnTo>
                  <a:pt x="104628" y="460248"/>
                </a:lnTo>
                <a:lnTo>
                  <a:pt x="104628" y="479298"/>
                </a:lnTo>
                <a:lnTo>
                  <a:pt x="2946888" y="479298"/>
                </a:lnTo>
                <a:lnTo>
                  <a:pt x="2946888" y="460248"/>
                </a:lnTo>
                <a:close/>
              </a:path>
              <a:path w="2985134" h="498475">
                <a:moveTo>
                  <a:pt x="2984988" y="0"/>
                </a:moveTo>
                <a:lnTo>
                  <a:pt x="2946888" y="0"/>
                </a:lnTo>
                <a:lnTo>
                  <a:pt x="2946888" y="479298"/>
                </a:lnTo>
                <a:lnTo>
                  <a:pt x="2965938" y="460248"/>
                </a:lnTo>
                <a:lnTo>
                  <a:pt x="2984988" y="460248"/>
                </a:lnTo>
                <a:lnTo>
                  <a:pt x="2984988" y="0"/>
                </a:lnTo>
                <a:close/>
              </a:path>
              <a:path w="2985134" h="498475">
                <a:moveTo>
                  <a:pt x="2984988" y="460248"/>
                </a:moveTo>
                <a:lnTo>
                  <a:pt x="2965938" y="460248"/>
                </a:lnTo>
                <a:lnTo>
                  <a:pt x="2946888" y="479298"/>
                </a:lnTo>
                <a:lnTo>
                  <a:pt x="2984988" y="479298"/>
                </a:lnTo>
                <a:lnTo>
                  <a:pt x="2984988" y="460248"/>
                </a:lnTo>
                <a:close/>
              </a:path>
              <a:path w="2985134" h="498475">
                <a:moveTo>
                  <a:pt x="85578" y="145834"/>
                </a:moveTo>
                <a:lnTo>
                  <a:pt x="2393" y="288340"/>
                </a:lnTo>
                <a:lnTo>
                  <a:pt x="0" y="295502"/>
                </a:lnTo>
                <a:lnTo>
                  <a:pt x="488" y="302790"/>
                </a:lnTo>
                <a:lnTo>
                  <a:pt x="3643" y="309368"/>
                </a:lnTo>
                <a:lnTo>
                  <a:pt x="9251" y="314401"/>
                </a:lnTo>
                <a:lnTo>
                  <a:pt x="16446" y="316842"/>
                </a:lnTo>
                <a:lnTo>
                  <a:pt x="23760" y="316368"/>
                </a:lnTo>
                <a:lnTo>
                  <a:pt x="30360" y="313195"/>
                </a:lnTo>
                <a:lnTo>
                  <a:pt x="35413" y="307543"/>
                </a:lnTo>
                <a:lnTo>
                  <a:pt x="66528" y="254203"/>
                </a:lnTo>
                <a:lnTo>
                  <a:pt x="66528" y="183642"/>
                </a:lnTo>
                <a:lnTo>
                  <a:pt x="107647" y="183642"/>
                </a:lnTo>
                <a:lnTo>
                  <a:pt x="85578" y="145834"/>
                </a:lnTo>
                <a:close/>
              </a:path>
              <a:path w="2985134" h="498475">
                <a:moveTo>
                  <a:pt x="107647" y="183642"/>
                </a:moveTo>
                <a:lnTo>
                  <a:pt x="104628" y="183642"/>
                </a:lnTo>
                <a:lnTo>
                  <a:pt x="104628" y="254203"/>
                </a:lnTo>
                <a:lnTo>
                  <a:pt x="135743" y="307543"/>
                </a:lnTo>
                <a:lnTo>
                  <a:pt x="140795" y="313195"/>
                </a:lnTo>
                <a:lnTo>
                  <a:pt x="147395" y="316368"/>
                </a:lnTo>
                <a:lnTo>
                  <a:pt x="154709" y="316842"/>
                </a:lnTo>
                <a:lnTo>
                  <a:pt x="161905" y="314401"/>
                </a:lnTo>
                <a:lnTo>
                  <a:pt x="167512" y="309368"/>
                </a:lnTo>
                <a:lnTo>
                  <a:pt x="170668" y="302790"/>
                </a:lnTo>
                <a:lnTo>
                  <a:pt x="171156" y="295502"/>
                </a:lnTo>
                <a:lnTo>
                  <a:pt x="168763" y="288340"/>
                </a:lnTo>
                <a:lnTo>
                  <a:pt x="107647" y="183642"/>
                </a:lnTo>
                <a:close/>
              </a:path>
              <a:path w="2985134" h="498475">
                <a:moveTo>
                  <a:pt x="104628" y="183642"/>
                </a:moveTo>
                <a:lnTo>
                  <a:pt x="66528" y="183642"/>
                </a:lnTo>
                <a:lnTo>
                  <a:pt x="66528" y="254203"/>
                </a:lnTo>
                <a:lnTo>
                  <a:pt x="85578" y="221546"/>
                </a:lnTo>
                <a:lnTo>
                  <a:pt x="69068" y="193243"/>
                </a:lnTo>
                <a:lnTo>
                  <a:pt x="104628" y="193243"/>
                </a:lnTo>
                <a:lnTo>
                  <a:pt x="104628" y="183642"/>
                </a:lnTo>
                <a:close/>
              </a:path>
              <a:path w="2985134" h="498475">
                <a:moveTo>
                  <a:pt x="104628" y="193243"/>
                </a:moveTo>
                <a:lnTo>
                  <a:pt x="102088" y="193243"/>
                </a:lnTo>
                <a:lnTo>
                  <a:pt x="85578" y="221546"/>
                </a:lnTo>
                <a:lnTo>
                  <a:pt x="104628" y="254203"/>
                </a:lnTo>
                <a:lnTo>
                  <a:pt x="104628" y="193243"/>
                </a:lnTo>
                <a:close/>
              </a:path>
              <a:path w="2985134" h="498475">
                <a:moveTo>
                  <a:pt x="102088" y="193243"/>
                </a:moveTo>
                <a:lnTo>
                  <a:pt x="69068" y="193243"/>
                </a:lnTo>
                <a:lnTo>
                  <a:pt x="85578" y="221546"/>
                </a:lnTo>
                <a:lnTo>
                  <a:pt x="102088" y="19324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1777" y="776986"/>
            <a:ext cx="266699" cy="231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32231" y="578219"/>
            <a:ext cx="6417945" cy="3639820"/>
          </a:xfrm>
          <a:prstGeom prst="rect">
            <a:avLst/>
          </a:prstGeom>
        </p:spPr>
        <p:txBody>
          <a:bodyPr vert="horz" wrap="square" lIns="0" tIns="971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600" spc="-85">
                <a:latin typeface="Arial"/>
                <a:cs typeface="Arial"/>
              </a:rPr>
              <a:t>Traditional </a:t>
            </a:r>
            <a:r>
              <a:rPr sz="2600" spc="-110">
                <a:latin typeface="Arial"/>
                <a:cs typeface="Arial"/>
              </a:rPr>
              <a:t>machine </a:t>
            </a:r>
            <a:r>
              <a:rPr sz="2600" spc="-85">
                <a:latin typeface="Arial"/>
                <a:cs typeface="Arial"/>
              </a:rPr>
              <a:t>learning</a:t>
            </a:r>
            <a:r>
              <a:rPr sz="2600" spc="-260">
                <a:latin typeface="Arial"/>
                <a:cs typeface="Arial"/>
              </a:rPr>
              <a:t> </a:t>
            </a:r>
            <a:r>
              <a:rPr sz="2600" spc="-65">
                <a:latin typeface="Arial"/>
                <a:cs typeface="Arial"/>
              </a:rPr>
              <a:t>pipeline:</a:t>
            </a:r>
            <a:endParaRPr sz="26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55"/>
              </a:spcBef>
              <a:buChar char="–"/>
              <a:tabLst>
                <a:tab pos="413384" algn="l"/>
                <a:tab pos="414020" algn="l"/>
              </a:tabLst>
            </a:pPr>
            <a:r>
              <a:rPr sz="2200" spc="-160">
                <a:latin typeface="Arial"/>
                <a:cs typeface="Arial"/>
              </a:rPr>
              <a:t>Clean </a:t>
            </a:r>
            <a:r>
              <a:rPr sz="2200" spc="30">
                <a:latin typeface="Arial"/>
                <a:cs typeface="Arial"/>
              </a:rPr>
              <a:t>&amp; </a:t>
            </a:r>
            <a:r>
              <a:rPr sz="2200" spc="-114">
                <a:latin typeface="Arial"/>
                <a:cs typeface="Arial"/>
              </a:rPr>
              <a:t>preprocess </a:t>
            </a:r>
            <a:r>
              <a:rPr sz="2200" spc="-30">
                <a:latin typeface="Arial"/>
                <a:cs typeface="Arial"/>
              </a:rPr>
              <a:t>the</a:t>
            </a:r>
            <a:r>
              <a:rPr sz="2200" spc="-215">
                <a:latin typeface="Arial"/>
                <a:cs typeface="Arial"/>
              </a:rPr>
              <a:t> </a:t>
            </a:r>
            <a:r>
              <a:rPr sz="2200" spc="-90">
                <a:latin typeface="Arial"/>
                <a:cs typeface="Arial"/>
              </a:rPr>
              <a:t>data</a:t>
            </a:r>
            <a:endParaRPr sz="22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413384" algn="l"/>
                <a:tab pos="414020" algn="l"/>
              </a:tabLst>
            </a:pPr>
            <a:r>
              <a:rPr sz="2200" spc="-135">
                <a:latin typeface="Arial"/>
                <a:cs typeface="Arial"/>
              </a:rPr>
              <a:t>Select </a:t>
            </a:r>
            <a:r>
              <a:rPr sz="2200" spc="235">
                <a:latin typeface="Arial"/>
                <a:cs typeface="Arial"/>
              </a:rPr>
              <a:t>/ </a:t>
            </a:r>
            <a:r>
              <a:rPr sz="2200" spc="-90">
                <a:latin typeface="Arial"/>
                <a:cs typeface="Arial"/>
              </a:rPr>
              <a:t>engineer </a:t>
            </a:r>
            <a:r>
              <a:rPr sz="2200" spc="-25">
                <a:latin typeface="Arial"/>
                <a:cs typeface="Arial"/>
              </a:rPr>
              <a:t>better</a:t>
            </a:r>
            <a:r>
              <a:rPr sz="2200" spc="-405">
                <a:latin typeface="Arial"/>
                <a:cs typeface="Arial"/>
              </a:rPr>
              <a:t> </a:t>
            </a:r>
            <a:r>
              <a:rPr sz="2200" spc="-85">
                <a:latin typeface="Arial"/>
                <a:cs typeface="Arial"/>
              </a:rPr>
              <a:t>features</a:t>
            </a:r>
            <a:endParaRPr sz="22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413384" algn="l"/>
                <a:tab pos="414020" algn="l"/>
              </a:tabLst>
            </a:pPr>
            <a:r>
              <a:rPr sz="2200" spc="-135">
                <a:latin typeface="Arial"/>
                <a:cs typeface="Arial"/>
              </a:rPr>
              <a:t>Select </a:t>
            </a:r>
            <a:r>
              <a:rPr sz="2200" spc="-175">
                <a:latin typeface="Arial"/>
                <a:cs typeface="Arial"/>
              </a:rPr>
              <a:t>a </a:t>
            </a:r>
            <a:r>
              <a:rPr sz="2200" spc="-70">
                <a:latin typeface="Arial"/>
                <a:cs typeface="Arial"/>
              </a:rPr>
              <a:t>model</a:t>
            </a:r>
            <a:r>
              <a:rPr sz="2200">
                <a:latin typeface="Arial"/>
                <a:cs typeface="Arial"/>
              </a:rPr>
              <a:t> </a:t>
            </a:r>
            <a:r>
              <a:rPr sz="2200" spc="-55">
                <a:latin typeface="Arial"/>
                <a:cs typeface="Arial"/>
              </a:rPr>
              <a:t>family</a:t>
            </a:r>
            <a:endParaRPr sz="22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30"/>
              </a:spcBef>
              <a:buChar char="–"/>
              <a:tabLst>
                <a:tab pos="413384" algn="l"/>
                <a:tab pos="414020" algn="l"/>
              </a:tabLst>
            </a:pPr>
            <a:r>
              <a:rPr sz="2200" spc="-165">
                <a:latin typeface="Arial"/>
                <a:cs typeface="Arial"/>
              </a:rPr>
              <a:t>Set </a:t>
            </a:r>
            <a:r>
              <a:rPr sz="2200" spc="-30">
                <a:latin typeface="Arial"/>
                <a:cs typeface="Arial"/>
              </a:rPr>
              <a:t>the</a:t>
            </a:r>
            <a:r>
              <a:rPr sz="2200" spc="-50">
                <a:latin typeface="Arial"/>
                <a:cs typeface="Arial"/>
              </a:rPr>
              <a:t> </a:t>
            </a:r>
            <a:r>
              <a:rPr sz="2200" spc="-90">
                <a:latin typeface="Arial"/>
                <a:cs typeface="Arial"/>
              </a:rPr>
              <a:t>hyperparameters</a:t>
            </a:r>
            <a:endParaRPr sz="22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25"/>
              </a:spcBef>
              <a:buChar char="–"/>
              <a:tabLst>
                <a:tab pos="413384" algn="l"/>
                <a:tab pos="414020" algn="l"/>
              </a:tabLst>
            </a:pPr>
            <a:r>
              <a:rPr sz="2200" spc="-90">
                <a:latin typeface="Arial"/>
                <a:cs typeface="Arial"/>
              </a:rPr>
              <a:t>Construct </a:t>
            </a:r>
            <a:r>
              <a:rPr sz="2200" spc="-120">
                <a:latin typeface="Arial"/>
                <a:cs typeface="Arial"/>
              </a:rPr>
              <a:t>ensembles </a:t>
            </a:r>
            <a:r>
              <a:rPr sz="2200" spc="-5">
                <a:latin typeface="Arial"/>
                <a:cs typeface="Arial"/>
              </a:rPr>
              <a:t>of</a:t>
            </a:r>
            <a:r>
              <a:rPr sz="2200" spc="-114">
                <a:latin typeface="Arial"/>
                <a:cs typeface="Arial"/>
              </a:rPr>
              <a:t> </a:t>
            </a:r>
            <a:r>
              <a:rPr sz="2200" spc="-100">
                <a:latin typeface="Arial"/>
                <a:cs typeface="Arial"/>
              </a:rPr>
              <a:t>models</a:t>
            </a:r>
            <a:endParaRPr sz="22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530"/>
              </a:spcBef>
              <a:tabLst>
                <a:tab pos="413384" algn="l"/>
              </a:tabLst>
            </a:pPr>
            <a:r>
              <a:rPr sz="2200" spc="-5">
                <a:latin typeface="Arial"/>
                <a:cs typeface="Arial"/>
              </a:rPr>
              <a:t>–	</a:t>
            </a:r>
            <a:r>
              <a:rPr sz="2200" spc="-685">
                <a:latin typeface="Arial"/>
                <a:cs typeface="Arial"/>
              </a:rPr>
              <a:t>…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950">
              <a:latin typeface="Times New Roman"/>
              <a:cs typeface="Times New Roman"/>
            </a:endParaRPr>
          </a:p>
          <a:p>
            <a:pPr marL="1409700">
              <a:lnSpc>
                <a:spcPct val="100000"/>
              </a:lnSpc>
            </a:pPr>
            <a:r>
              <a:rPr sz="2800" b="1" spc="-190">
                <a:solidFill>
                  <a:srgbClr val="1E469F"/>
                </a:solidFill>
                <a:latin typeface="Arial"/>
                <a:cs typeface="Arial"/>
              </a:rPr>
              <a:t>AutoML: </a:t>
            </a:r>
            <a:r>
              <a:rPr sz="2800" b="1" spc="-105">
                <a:solidFill>
                  <a:srgbClr val="1E469F"/>
                </a:solidFill>
                <a:latin typeface="Arial"/>
                <a:cs typeface="Arial"/>
              </a:rPr>
              <a:t>true </a:t>
            </a:r>
            <a:r>
              <a:rPr sz="2800" b="1" spc="-155">
                <a:solidFill>
                  <a:srgbClr val="1E469F"/>
                </a:solidFill>
                <a:latin typeface="Arial"/>
                <a:cs typeface="Arial"/>
              </a:rPr>
              <a:t>end-to-end</a:t>
            </a:r>
            <a:r>
              <a:rPr sz="2800" b="1" spc="-114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b="1" spc="-180">
                <a:solidFill>
                  <a:srgbClr val="1E469F"/>
                </a:solidFill>
                <a:latin typeface="Arial"/>
                <a:cs typeface="Arial"/>
              </a:rPr>
              <a:t>learning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363016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5</a:t>
            </a:fld>
            <a:endParaRPr spc="-6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1777" y="916432"/>
            <a:ext cx="278892" cy="248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2231" y="704902"/>
            <a:ext cx="7964170" cy="252349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800" spc="-80">
                <a:solidFill>
                  <a:srgbClr val="1E469F"/>
                </a:solidFill>
                <a:latin typeface="Arial"/>
                <a:cs typeface="Arial"/>
              </a:rPr>
              <a:t>Neuroevolution </a:t>
            </a:r>
            <a:r>
              <a:rPr sz="2800" spc="-114">
                <a:latin typeface="Arial"/>
                <a:cs typeface="Arial"/>
              </a:rPr>
              <a:t>(already </a:t>
            </a:r>
            <a:r>
              <a:rPr sz="2800" spc="-160">
                <a:latin typeface="Arial"/>
                <a:cs typeface="Arial"/>
              </a:rPr>
              <a:t>since </a:t>
            </a:r>
            <a:r>
              <a:rPr sz="2800" spc="-35">
                <a:latin typeface="Arial"/>
                <a:cs typeface="Arial"/>
              </a:rPr>
              <a:t>the</a:t>
            </a:r>
            <a:r>
              <a:rPr sz="2800" spc="-170">
                <a:latin typeface="Arial"/>
                <a:cs typeface="Arial"/>
              </a:rPr>
              <a:t> </a:t>
            </a:r>
            <a:r>
              <a:rPr sz="2800" spc="-160">
                <a:latin typeface="Arial"/>
                <a:cs typeface="Arial"/>
              </a:rPr>
              <a:t>1990s)</a:t>
            </a:r>
            <a:endParaRPr sz="2800">
              <a:latin typeface="Arial"/>
              <a:cs typeface="Arial"/>
            </a:endParaRPr>
          </a:p>
          <a:p>
            <a:pPr marL="413384" marR="789305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414020" algn="l"/>
              </a:tabLst>
            </a:pPr>
            <a:r>
              <a:rPr sz="2400" spc="-120">
                <a:latin typeface="Arial"/>
                <a:cs typeface="Arial"/>
              </a:rPr>
              <a:t>Typically </a:t>
            </a:r>
            <a:r>
              <a:rPr sz="2400" spc="-70">
                <a:latin typeface="Arial"/>
                <a:cs typeface="Arial"/>
              </a:rPr>
              <a:t>optimized </a:t>
            </a:r>
            <a:r>
              <a:rPr sz="2400" spc="-25">
                <a:latin typeface="Arial"/>
                <a:cs typeface="Arial"/>
              </a:rPr>
              <a:t>both </a:t>
            </a:r>
            <a:r>
              <a:rPr sz="2400" spc="-60">
                <a:latin typeface="Arial"/>
                <a:cs typeface="Arial"/>
              </a:rPr>
              <a:t>architecture </a:t>
            </a:r>
            <a:r>
              <a:rPr sz="2400" spc="-114">
                <a:latin typeface="Arial"/>
                <a:cs typeface="Arial"/>
              </a:rPr>
              <a:t>and </a:t>
            </a:r>
            <a:r>
              <a:rPr sz="2400" spc="-85">
                <a:latin typeface="Arial"/>
                <a:cs typeface="Arial"/>
              </a:rPr>
              <a:t>weights</a:t>
            </a:r>
            <a:r>
              <a:rPr sz="2400" spc="-420">
                <a:latin typeface="Arial"/>
                <a:cs typeface="Arial"/>
              </a:rPr>
              <a:t> </a:t>
            </a:r>
            <a:r>
              <a:rPr sz="2400" spc="15">
                <a:latin typeface="Arial"/>
                <a:cs typeface="Arial"/>
              </a:rPr>
              <a:t>with  </a:t>
            </a:r>
            <a:r>
              <a:rPr sz="2400" spc="-60">
                <a:latin typeface="Arial"/>
                <a:cs typeface="Arial"/>
              </a:rPr>
              <a:t>evolutionary</a:t>
            </a:r>
            <a:r>
              <a:rPr sz="2400" spc="-130">
                <a:latin typeface="Arial"/>
                <a:cs typeface="Arial"/>
              </a:rPr>
              <a:t> </a:t>
            </a:r>
            <a:r>
              <a:rPr sz="2400" spc="-85">
                <a:latin typeface="Arial"/>
                <a:cs typeface="Arial"/>
              </a:rPr>
              <a:t>methods</a:t>
            </a:r>
            <a:endParaRPr sz="24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</a:pPr>
            <a:r>
              <a:rPr sz="2400" spc="-80">
                <a:solidFill>
                  <a:srgbClr val="A6A6A6"/>
                </a:solidFill>
                <a:latin typeface="Arial"/>
                <a:cs typeface="Arial"/>
              </a:rPr>
              <a:t>[e.g., </a:t>
            </a:r>
            <a:r>
              <a:rPr sz="2400" u="heavy" spc="-10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Angeline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et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al, </a:t>
            </a:r>
            <a:r>
              <a:rPr sz="2400" u="heavy" spc="-1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1994</a:t>
            </a:r>
            <a:r>
              <a:rPr sz="2400" spc="-110">
                <a:solidFill>
                  <a:srgbClr val="A6A6A6"/>
                </a:solidFill>
                <a:latin typeface="Arial"/>
                <a:cs typeface="Arial"/>
              </a:rPr>
              <a:t>; </a:t>
            </a:r>
            <a:r>
              <a:rPr sz="2400" u="heavy" spc="-13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Stanley </a:t>
            </a:r>
            <a:r>
              <a:rPr sz="2400" u="heavy" spc="-1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and </a:t>
            </a:r>
            <a:r>
              <a:rPr sz="2400" u="heavy" spc="-6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Miikkulainen,</a:t>
            </a:r>
            <a:r>
              <a:rPr sz="2400" u="heavy" spc="-44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2400" u="heavy" spc="-9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2002]</a:t>
            </a:r>
            <a:endParaRPr sz="2400">
              <a:latin typeface="Arial"/>
              <a:cs typeface="Arial"/>
            </a:endParaRPr>
          </a:p>
          <a:p>
            <a:pPr marL="413384" marR="5080" indent="-286385">
              <a:lnSpc>
                <a:spcPct val="100800"/>
              </a:lnSpc>
              <a:spcBef>
                <a:spcPts val="555"/>
              </a:spcBef>
              <a:buChar char="–"/>
              <a:tabLst>
                <a:tab pos="414020" algn="l"/>
              </a:tabLst>
            </a:pPr>
            <a:r>
              <a:rPr sz="2400" spc="-15">
                <a:latin typeface="Arial"/>
                <a:cs typeface="Arial"/>
              </a:rPr>
              <a:t>Mutation </a:t>
            </a:r>
            <a:r>
              <a:rPr sz="2400" spc="-125">
                <a:latin typeface="Arial"/>
                <a:cs typeface="Arial"/>
              </a:rPr>
              <a:t>steps, </a:t>
            </a:r>
            <a:r>
              <a:rPr sz="2400" spc="-155">
                <a:latin typeface="Arial"/>
                <a:cs typeface="Arial"/>
              </a:rPr>
              <a:t>such </a:t>
            </a:r>
            <a:r>
              <a:rPr sz="2400" spc="-225">
                <a:latin typeface="Arial"/>
                <a:cs typeface="Arial"/>
              </a:rPr>
              <a:t>as </a:t>
            </a:r>
            <a:r>
              <a:rPr sz="2400" spc="-95">
                <a:latin typeface="Arial"/>
                <a:cs typeface="Arial"/>
              </a:rPr>
              <a:t>adding, </a:t>
            </a:r>
            <a:r>
              <a:rPr sz="2400" spc="-125">
                <a:latin typeface="Arial"/>
                <a:cs typeface="Arial"/>
              </a:rPr>
              <a:t>changing </a:t>
            </a:r>
            <a:r>
              <a:rPr sz="2400" spc="-20">
                <a:latin typeface="Arial"/>
                <a:cs typeface="Arial"/>
              </a:rPr>
              <a:t>or </a:t>
            </a:r>
            <a:r>
              <a:rPr sz="2400" spc="-90">
                <a:latin typeface="Arial"/>
                <a:cs typeface="Arial"/>
              </a:rPr>
              <a:t>removing </a:t>
            </a:r>
            <a:r>
              <a:rPr sz="2400" spc="-190">
                <a:latin typeface="Arial"/>
                <a:cs typeface="Arial"/>
              </a:rPr>
              <a:t>a</a:t>
            </a:r>
            <a:r>
              <a:rPr sz="2400" spc="-360">
                <a:latin typeface="Arial"/>
                <a:cs typeface="Arial"/>
              </a:rPr>
              <a:t> </a:t>
            </a:r>
            <a:r>
              <a:rPr sz="2400" spc="-90">
                <a:latin typeface="Arial"/>
                <a:cs typeface="Arial"/>
              </a:rPr>
              <a:t>layer </a:t>
            </a:r>
            <a:r>
              <a:rPr sz="2400" u="heavy" spc="-9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14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[Real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et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al, </a:t>
            </a:r>
            <a:r>
              <a:rPr sz="2400" u="heavy" spc="-20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ICML </a:t>
            </a:r>
            <a:r>
              <a:rPr sz="2400" u="heavy" spc="-10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2017</a:t>
            </a:r>
            <a:r>
              <a:rPr sz="2400" spc="-105">
                <a:solidFill>
                  <a:srgbClr val="A6A6A6"/>
                </a:solidFill>
                <a:latin typeface="Arial"/>
                <a:cs typeface="Arial"/>
              </a:rPr>
              <a:t>;</a:t>
            </a:r>
            <a:r>
              <a:rPr sz="2400" spc="-105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2400" u="heavy" spc="-6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Miikkulainen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et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al,</a:t>
            </a:r>
            <a:r>
              <a:rPr sz="2400" u="heavy" spc="-484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2400" u="heavy" spc="-12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arXiv </a:t>
            </a:r>
            <a:r>
              <a:rPr sz="2400" u="heavy" spc="-8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2017]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15728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/>
              <a:t>Evolution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76758" y="3649510"/>
            <a:ext cx="5272802" cy="27473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50</a:t>
            </a:fld>
            <a:endParaRPr spc="-6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48475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90"/>
              <a:t>Regularized </a:t>
            </a:r>
            <a:r>
              <a:rPr spc="345"/>
              <a:t>/ </a:t>
            </a:r>
            <a:r>
              <a:rPr spc="-185"/>
              <a:t>Aging</a:t>
            </a:r>
            <a:r>
              <a:rPr spc="-635"/>
              <a:t> </a:t>
            </a:r>
            <a:r>
              <a:rPr spc="-114"/>
              <a:t>Evolution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1777" y="897889"/>
            <a:ext cx="240792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0001" y="1769730"/>
            <a:ext cx="108356" cy="1145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2231" y="714426"/>
            <a:ext cx="7548880" cy="164274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2400" spc="-125">
                <a:latin typeface="Arial"/>
                <a:cs typeface="Arial"/>
              </a:rPr>
              <a:t>Standard </a:t>
            </a:r>
            <a:r>
              <a:rPr sz="2400" spc="-60">
                <a:latin typeface="Arial"/>
                <a:cs typeface="Arial"/>
              </a:rPr>
              <a:t>evolutionary </a:t>
            </a:r>
            <a:r>
              <a:rPr sz="2400" spc="-50">
                <a:latin typeface="Arial"/>
                <a:cs typeface="Arial"/>
              </a:rPr>
              <a:t>algorithm </a:t>
            </a:r>
            <a:r>
              <a:rPr sz="20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[Real et al, </a:t>
            </a:r>
            <a:r>
              <a:rPr sz="20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AAAI</a:t>
            </a:r>
            <a:r>
              <a:rPr sz="2000" u="heavy" spc="-32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20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2019]</a:t>
            </a:r>
            <a:endParaRPr sz="20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09"/>
              </a:spcBef>
              <a:buChar char="–"/>
              <a:tabLst>
                <a:tab pos="413384" algn="l"/>
                <a:tab pos="414020" algn="l"/>
              </a:tabLst>
            </a:pPr>
            <a:r>
              <a:rPr sz="2000" spc="-65">
                <a:latin typeface="Arial"/>
                <a:cs typeface="Arial"/>
              </a:rPr>
              <a:t>But</a:t>
            </a:r>
            <a:r>
              <a:rPr sz="2000" spc="-110">
                <a:latin typeface="Arial"/>
                <a:cs typeface="Arial"/>
              </a:rPr>
              <a:t> </a:t>
            </a:r>
            <a:r>
              <a:rPr sz="2000" spc="-65">
                <a:latin typeface="Arial"/>
                <a:cs typeface="Arial"/>
              </a:rPr>
              <a:t>oldest</a:t>
            </a:r>
            <a:r>
              <a:rPr sz="2000" spc="-90">
                <a:latin typeface="Arial"/>
                <a:cs typeface="Arial"/>
              </a:rPr>
              <a:t> </a:t>
            </a:r>
            <a:r>
              <a:rPr sz="2000" spc="-65">
                <a:latin typeface="Arial"/>
                <a:cs typeface="Arial"/>
              </a:rPr>
              <a:t>solutions</a:t>
            </a:r>
            <a:r>
              <a:rPr sz="2000" spc="-105">
                <a:latin typeface="Arial"/>
                <a:cs typeface="Arial"/>
              </a:rPr>
              <a:t> </a:t>
            </a:r>
            <a:r>
              <a:rPr sz="2000" spc="-90">
                <a:latin typeface="Arial"/>
                <a:cs typeface="Arial"/>
              </a:rPr>
              <a:t>are</a:t>
            </a:r>
            <a:r>
              <a:rPr sz="2000" spc="-85">
                <a:latin typeface="Arial"/>
                <a:cs typeface="Arial"/>
              </a:rPr>
              <a:t> </a:t>
            </a:r>
            <a:r>
              <a:rPr sz="2000" spc="-65">
                <a:latin typeface="Arial"/>
                <a:cs typeface="Arial"/>
              </a:rPr>
              <a:t>dropped</a:t>
            </a:r>
            <a:r>
              <a:rPr sz="2000" spc="-120">
                <a:latin typeface="Arial"/>
                <a:cs typeface="Arial"/>
              </a:rPr>
              <a:t> </a:t>
            </a:r>
            <a:r>
              <a:rPr sz="2000" spc="-25">
                <a:latin typeface="Arial"/>
                <a:cs typeface="Arial"/>
              </a:rPr>
              <a:t>from</a:t>
            </a:r>
            <a:r>
              <a:rPr sz="2000" spc="-100">
                <a:latin typeface="Arial"/>
                <a:cs typeface="Arial"/>
              </a:rPr>
              <a:t> </a:t>
            </a:r>
            <a:r>
              <a:rPr sz="2000" spc="-20">
                <a:latin typeface="Arial"/>
                <a:cs typeface="Arial"/>
              </a:rPr>
              <a:t>the</a:t>
            </a:r>
            <a:r>
              <a:rPr sz="2000" spc="-100">
                <a:latin typeface="Arial"/>
                <a:cs typeface="Arial"/>
              </a:rPr>
              <a:t> </a:t>
            </a:r>
            <a:r>
              <a:rPr sz="2000" spc="-40">
                <a:latin typeface="Arial"/>
                <a:cs typeface="Arial"/>
              </a:rPr>
              <a:t>population</a:t>
            </a:r>
            <a:r>
              <a:rPr sz="2000" spc="-110">
                <a:latin typeface="Arial"/>
                <a:cs typeface="Arial"/>
              </a:rPr>
              <a:t> </a:t>
            </a:r>
            <a:r>
              <a:rPr sz="2000" spc="-100">
                <a:latin typeface="Arial"/>
                <a:cs typeface="Arial"/>
              </a:rPr>
              <a:t>(even </a:t>
            </a:r>
            <a:r>
              <a:rPr sz="2000" spc="-20">
                <a:latin typeface="Arial"/>
                <a:cs typeface="Arial"/>
              </a:rPr>
              <a:t>the</a:t>
            </a:r>
            <a:r>
              <a:rPr sz="2000" spc="-114">
                <a:latin typeface="Arial"/>
                <a:cs typeface="Arial"/>
              </a:rPr>
              <a:t> </a:t>
            </a:r>
            <a:r>
              <a:rPr sz="2000" spc="-75">
                <a:latin typeface="Arial"/>
                <a:cs typeface="Arial"/>
              </a:rPr>
              <a:t>best)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50"/>
              </a:spcBef>
            </a:pPr>
            <a:r>
              <a:rPr sz="2400" spc="-60">
                <a:latin typeface="Arial"/>
                <a:cs typeface="Arial"/>
              </a:rPr>
              <a:t>State-of-the-art </a:t>
            </a:r>
            <a:r>
              <a:rPr sz="2400" spc="-85">
                <a:latin typeface="Arial"/>
                <a:cs typeface="Arial"/>
              </a:rPr>
              <a:t>results </a:t>
            </a:r>
            <a:r>
              <a:rPr sz="2400" spc="-215">
                <a:latin typeface="Arial"/>
                <a:cs typeface="Arial"/>
              </a:rPr>
              <a:t>(CIFAR-10,</a:t>
            </a:r>
            <a:r>
              <a:rPr sz="2400" spc="-270">
                <a:latin typeface="Arial"/>
                <a:cs typeface="Arial"/>
              </a:rPr>
              <a:t> </a:t>
            </a:r>
            <a:r>
              <a:rPr sz="2400" spc="-110">
                <a:latin typeface="Arial"/>
                <a:cs typeface="Arial"/>
              </a:rPr>
              <a:t>ImageNet)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09"/>
              </a:spcBef>
              <a:buChar char="–"/>
              <a:tabLst>
                <a:tab pos="413384" algn="l"/>
                <a:tab pos="414020" algn="l"/>
              </a:tabLst>
            </a:pPr>
            <a:r>
              <a:rPr sz="2000" spc="-90">
                <a:latin typeface="Arial"/>
                <a:cs typeface="Arial"/>
              </a:rPr>
              <a:t>Fixed-length </a:t>
            </a:r>
            <a:r>
              <a:rPr sz="2000" spc="-65">
                <a:latin typeface="Arial"/>
                <a:cs typeface="Arial"/>
              </a:rPr>
              <a:t>cell </a:t>
            </a:r>
            <a:r>
              <a:rPr sz="2000" spc="-120">
                <a:latin typeface="Arial"/>
                <a:cs typeface="Arial"/>
              </a:rPr>
              <a:t>search</a:t>
            </a:r>
            <a:r>
              <a:rPr sz="2000" spc="-150">
                <a:latin typeface="Arial"/>
                <a:cs typeface="Arial"/>
              </a:rPr>
              <a:t> </a:t>
            </a:r>
            <a:r>
              <a:rPr sz="2000" spc="-145">
                <a:latin typeface="Arial"/>
                <a:cs typeface="Arial"/>
              </a:rPr>
              <a:t>space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49180" y="2897173"/>
            <a:ext cx="4179144" cy="34166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38275" y="4032961"/>
            <a:ext cx="14128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0">
                <a:latin typeface="Arial"/>
                <a:cs typeface="Arial"/>
              </a:rPr>
              <a:t>Comparison</a:t>
            </a:r>
            <a:r>
              <a:rPr sz="1800" spc="-105">
                <a:latin typeface="Arial"/>
                <a:cs typeface="Arial"/>
              </a:rPr>
              <a:t> </a:t>
            </a:r>
            <a:r>
              <a:rPr sz="1800" spc="-10">
                <a:latin typeface="Arial"/>
                <a:cs typeface="Arial"/>
              </a:rPr>
              <a:t>of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40">
                <a:latin typeface="Arial"/>
                <a:cs typeface="Arial"/>
              </a:rPr>
              <a:t>evolution,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sz="1800" spc="-285">
                <a:latin typeface="Arial"/>
                <a:cs typeface="Arial"/>
              </a:rPr>
              <a:t>RL </a:t>
            </a:r>
            <a:r>
              <a:rPr sz="1800" spc="-85">
                <a:latin typeface="Arial"/>
                <a:cs typeface="Arial"/>
              </a:rPr>
              <a:t>and  </a:t>
            </a:r>
            <a:r>
              <a:rPr sz="1800" spc="-65">
                <a:latin typeface="Arial"/>
                <a:cs typeface="Arial"/>
              </a:rPr>
              <a:t>random</a:t>
            </a:r>
            <a:r>
              <a:rPr sz="1800" spc="-155">
                <a:latin typeface="Arial"/>
                <a:cs typeface="Arial"/>
              </a:rPr>
              <a:t> </a:t>
            </a:r>
            <a:r>
              <a:rPr sz="1800" spc="-110">
                <a:latin typeface="Arial"/>
                <a:cs typeface="Arial"/>
              </a:rPr>
              <a:t>search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51</a:t>
            </a:fld>
            <a:endParaRPr spc="-6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6982A6-66F9-4116-97AD-7FAF4C73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88" y="29718"/>
            <a:ext cx="7570622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zh-TW"/>
              <a:t>Genetic Algorithm</a:t>
            </a: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733E5E68-2772-4B0A-A030-43C9B5B07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861" y="1063382"/>
            <a:ext cx="3867306" cy="5534170"/>
          </a:xfrm>
          <a:prstGeom prst="rect">
            <a:avLst/>
          </a:prstGeom>
        </p:spPr>
      </p:pic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456E8F0-BDA1-4DAE-A416-C4AAF5C6B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1537" y="1064565"/>
            <a:ext cx="4305693" cy="1503681"/>
          </a:xfrm>
        </p:spPr>
        <p:txBody>
          <a:bodyPr wrap="square" lIns="0" tIns="0" rIns="0" bIns="0" anchor="t">
            <a:spAutoFit/>
          </a:bodyPr>
          <a:lstStyle/>
          <a:p>
            <a:pPr marL="457200" indent="-457200" algn="l">
              <a:lnSpc>
                <a:spcPct val="120000"/>
              </a:lnSpc>
              <a:buFont typeface="Arial"/>
              <a:buChar char="•"/>
            </a:pPr>
            <a:r>
              <a:rPr lang="zh-TW">
                <a:ea typeface="新細明體"/>
              </a:rPr>
              <a:t>選擇</a:t>
            </a:r>
            <a:r>
              <a:rPr lang="zh-TW" altLang="en-US">
                <a:ea typeface="新細明體"/>
              </a:rPr>
              <a:t>人口</a:t>
            </a:r>
            <a:r>
              <a:rPr lang="zh-TW">
                <a:ea typeface="新細明體"/>
              </a:rPr>
              <a:t>、交配、變異</a:t>
            </a:r>
            <a:endParaRPr lang="zh-TW" altLang="en-US"/>
          </a:p>
          <a:p>
            <a:pPr marL="457200" indent="-457200" algn="l">
              <a:lnSpc>
                <a:spcPct val="120000"/>
              </a:lnSpc>
              <a:buFont typeface="Arial"/>
              <a:buChar char="•"/>
            </a:pPr>
            <a:r>
              <a:rPr lang="zh-TW">
                <a:ea typeface="新細明體"/>
              </a:rPr>
              <a:t>直到滿足最終條件</a:t>
            </a:r>
            <a:endParaRPr lang="zh-TW"/>
          </a:p>
          <a:p>
            <a:pPr marL="457200" indent="-457200">
              <a:lnSpc>
                <a:spcPct val="120000"/>
              </a:lnSpc>
              <a:buFont typeface="Arial"/>
              <a:buChar char="•"/>
            </a:pPr>
            <a:endParaRPr lang="zh-TW" altLang="en-US"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0621720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>
            <a:extLst>
              <a:ext uri="{FF2B5EF4-FFF2-40B4-BE49-F238E27FC236}">
                <a16:creationId xmlns:a16="http://schemas.microsoft.com/office/drawing/2014/main" id="{53C83F8F-551E-4121-9366-B4F784EE5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190054"/>
            <a:ext cx="8178799" cy="4477891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3136DE0F-16E4-461A-8123-E38ECA43CFBE}"/>
              </a:ext>
            </a:extLst>
          </p:cNvPr>
          <p:cNvSpPr txBox="1"/>
          <p:nvPr/>
        </p:nvSpPr>
        <p:spPr>
          <a:xfrm>
            <a:off x="1245020" y="1263912"/>
            <a:ext cx="2355903" cy="584775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3200" b="1">
                <a:solidFill>
                  <a:schemeClr val="bg1"/>
                </a:solidFill>
                <a:highlight>
                  <a:srgbClr val="FF0000"/>
                </a:highlight>
                <a:ea typeface="新細明體"/>
                <a:cs typeface="Calibri"/>
              </a:rPr>
              <a:t> 基因演算法</a:t>
            </a:r>
            <a:endParaRPr lang="zh-TW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B56AAA7-7D44-4236-BFED-8FEC79BB3C5E}"/>
              </a:ext>
            </a:extLst>
          </p:cNvPr>
          <p:cNvSpPr txBox="1"/>
          <p:nvPr/>
        </p:nvSpPr>
        <p:spPr>
          <a:xfrm>
            <a:off x="5476954" y="1263912"/>
            <a:ext cx="2355903" cy="584775"/>
          </a:xfrm>
          <a:prstGeom prst="rect">
            <a:avLst/>
          </a:prstGeom>
          <a:solidFill>
            <a:srgbClr val="FF0000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 sz="3200" b="1">
                <a:solidFill>
                  <a:schemeClr val="bg1"/>
                </a:solidFill>
                <a:highlight>
                  <a:srgbClr val="FF0000"/>
                </a:highlight>
                <a:ea typeface="新細明體"/>
                <a:cs typeface="Calibri"/>
              </a:rPr>
              <a:t>進化策略</a:t>
            </a:r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8030CD71-AC4D-404C-9047-6C9F6760E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88" y="29718"/>
            <a:ext cx="7570622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zh-TW">
                <a:ea typeface="新細明體"/>
              </a:rPr>
              <a:t>Genetic Algorithm </a:t>
            </a:r>
            <a:r>
              <a:rPr lang="en-US" altLang="zh-TW">
                <a:ea typeface="新細明體"/>
              </a:rPr>
              <a:t>v.s. </a:t>
            </a:r>
            <a:r>
              <a:rPr lang="en-US">
                <a:ea typeface="新細明體"/>
              </a:rPr>
              <a:t>Evolution Strategy</a:t>
            </a:r>
            <a:endParaRPr lang="zh-TW"/>
          </a:p>
        </p:txBody>
      </p:sp>
    </p:spTree>
    <p:extLst>
      <p:ext uri="{BB962C8B-B14F-4D97-AF65-F5344CB8AC3E}">
        <p14:creationId xmlns:p14="http://schemas.microsoft.com/office/powerpoint/2010/main" val="27669794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字版面配置區 19">
            <a:extLst>
              <a:ext uri="{FF2B5EF4-FFF2-40B4-BE49-F238E27FC236}">
                <a16:creationId xmlns:a16="http://schemas.microsoft.com/office/drawing/2014/main" id="{2230B718-6B62-4865-B3BF-D1060CC3E4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80D11FF-6845-437A-A8D2-B02564363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88" y="29718"/>
            <a:ext cx="7570622" cy="492443"/>
          </a:xfrm>
        </p:spPr>
        <p:txBody>
          <a:bodyPr wrap="square" lIns="0" tIns="0" rIns="0" bIns="0" anchor="t">
            <a:spAutoFit/>
          </a:bodyPr>
          <a:lstStyle/>
          <a:p>
            <a:r>
              <a:rPr lang="zh-TW">
                <a:ea typeface="新細明體"/>
              </a:rPr>
              <a:t>Genetic Algorithm </a:t>
            </a:r>
            <a:r>
              <a:rPr lang="en-US" altLang="zh-TW">
                <a:ea typeface="新細明體"/>
              </a:rPr>
              <a:t>v.s. </a:t>
            </a:r>
            <a:r>
              <a:rPr lang="en-US">
                <a:ea typeface="新細明體"/>
              </a:rPr>
              <a:t>Evolution Strategy</a:t>
            </a:r>
            <a:endParaRPr lang="zh-TW"/>
          </a:p>
        </p:txBody>
      </p:sp>
      <p:pic>
        <p:nvPicPr>
          <p:cNvPr id="6" name="圖片 6" descr="一張含有 綠色, 選手 的圖片&#10;&#10;描述是以高可信度產生">
            <a:extLst>
              <a:ext uri="{FF2B5EF4-FFF2-40B4-BE49-F238E27FC236}">
                <a16:creationId xmlns:a16="http://schemas.microsoft.com/office/drawing/2014/main" id="{7E9C02E8-AB78-4BE8-B5FD-2ADAA7C6D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50" y="972064"/>
            <a:ext cx="4273496" cy="2431372"/>
          </a:xfrm>
          <a:prstGeom prst="rect">
            <a:avLst/>
          </a:prstGeom>
        </p:spPr>
      </p:pic>
      <p:pic>
        <p:nvPicPr>
          <p:cNvPr id="8" name="圖片 9" descr="進化策略示意圖">
            <a:extLst>
              <a:ext uri="{FF2B5EF4-FFF2-40B4-BE49-F238E27FC236}">
                <a16:creationId xmlns:a16="http://schemas.microsoft.com/office/drawing/2014/main" id="{C7782249-C1C7-4800-994E-F4A899B91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904" y="966173"/>
            <a:ext cx="3763398" cy="2433708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EA59C253-A630-4B58-969E-33B8CC3FEB46}"/>
              </a:ext>
            </a:extLst>
          </p:cNvPr>
          <p:cNvSpPr txBox="1"/>
          <p:nvPr/>
        </p:nvSpPr>
        <p:spPr>
          <a:xfrm>
            <a:off x="536548" y="644798"/>
            <a:ext cx="83637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TW" altLang="en-US">
                <a:solidFill>
                  <a:schemeClr val="bg1"/>
                </a:solidFill>
                <a:ea typeface="+mn-lt"/>
                <a:cs typeface="+mn-lt"/>
              </a:rPr>
              <a:t>。</a:t>
            </a:r>
            <a:r>
              <a:rPr lang="zh-TW">
                <a:ea typeface="+mn-lt"/>
                <a:cs typeface="+mn-lt"/>
              </a:rPr>
              <a:t>基因演算</a:t>
            </a:r>
            <a:r>
              <a:rPr lang="zh-TW" altLang="en-US">
                <a:ea typeface="+mn-lt"/>
                <a:cs typeface="+mn-lt"/>
              </a:rPr>
              <a:t>法　　　　　　　　　　　　　　　</a:t>
            </a:r>
            <a:r>
              <a:rPr lang="zh-TW">
                <a:ea typeface="+mn-lt"/>
                <a:cs typeface="+mn-lt"/>
              </a:rPr>
              <a:t>進化策略</a:t>
            </a:r>
            <a:endParaRPr lang="zh-TW">
              <a:cs typeface="Calibri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54931D22-2C7D-4E71-9F50-B434ED482C3A}"/>
              </a:ext>
            </a:extLst>
          </p:cNvPr>
          <p:cNvSpPr txBox="1"/>
          <p:nvPr/>
        </p:nvSpPr>
        <p:spPr>
          <a:xfrm>
            <a:off x="1595714" y="883456"/>
            <a:ext cx="2176423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zh-TW">
                <a:ea typeface="+mn-lt"/>
                <a:cs typeface="+mn-lt"/>
              </a:rPr>
              <a:t>0　　　　</a:t>
            </a:r>
            <a:r>
              <a:rPr lang="zh-TW">
                <a:ea typeface="+mn-lt"/>
                <a:cs typeface="+mn-lt"/>
              </a:rPr>
              <a:t>1023</a:t>
            </a:r>
            <a:endParaRPr lang="zh-TW">
              <a:cs typeface="Calibri"/>
            </a:endParaRPr>
          </a:p>
          <a:p>
            <a:pPr algn="ctr"/>
            <a:endParaRPr lang="zh-TW" altLang="en-US">
              <a:cs typeface="Calibri"/>
            </a:endParaRPr>
          </a:p>
          <a:p>
            <a:pPr algn="ctr"/>
            <a:endParaRPr lang="zh-TW">
              <a:cs typeface="Calibri"/>
            </a:endParaRPr>
          </a:p>
          <a:p>
            <a:pPr algn="ctr"/>
            <a:r>
              <a:rPr lang="en-US" altLang="zh-TW">
                <a:ea typeface="+mn-lt"/>
                <a:cs typeface="+mn-lt"/>
              </a:rPr>
              <a:t>0　　　　159</a:t>
            </a:r>
          </a:p>
          <a:p>
            <a:pPr algn="ctr"/>
            <a:endParaRPr lang="en-US" altLang="zh-TW">
              <a:cs typeface="Calibri"/>
            </a:endParaRPr>
          </a:p>
          <a:p>
            <a:pPr algn="ctr"/>
            <a:endParaRPr lang="en-US" altLang="zh-TW">
              <a:ea typeface="新細明體"/>
              <a:cs typeface="Calibri"/>
            </a:endParaRPr>
          </a:p>
          <a:p>
            <a:pPr algn="ctr"/>
            <a:r>
              <a:rPr lang="en-US">
                <a:ea typeface="+mn-lt"/>
                <a:cs typeface="+mn-lt"/>
              </a:rPr>
              <a:t>31　　　　31</a:t>
            </a:r>
            <a:endParaRPr lang="en-US">
              <a:cs typeface="Calibri"/>
            </a:endParaRPr>
          </a:p>
        </p:txBody>
      </p: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C991CB6C-8296-44A5-B22E-D743D6717444}"/>
              </a:ext>
            </a:extLst>
          </p:cNvPr>
          <p:cNvCxnSpPr/>
          <p:nvPr/>
        </p:nvCxnSpPr>
        <p:spPr>
          <a:xfrm>
            <a:off x="2654168" y="973664"/>
            <a:ext cx="18893" cy="2427695"/>
          </a:xfrm>
          <a:prstGeom prst="straightConnector1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圖片 9" descr="一張含有 文字 的圖片&#10;&#10;描述是以高可信度產生">
            <a:extLst>
              <a:ext uri="{FF2B5EF4-FFF2-40B4-BE49-F238E27FC236}">
                <a16:creationId xmlns:a16="http://schemas.microsoft.com/office/drawing/2014/main" id="{AD146EA3-BF62-4C8D-807C-30909374E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1" y="5016843"/>
            <a:ext cx="2743200" cy="1828800"/>
          </a:xfrm>
          <a:prstGeom prst="rect">
            <a:avLst/>
          </a:prstGeom>
        </p:spPr>
      </p:pic>
      <p:pic>
        <p:nvPicPr>
          <p:cNvPr id="11" name="圖片 10" descr="一張含有 文字 的圖片&#10;&#10;描述是以高可信度產生">
            <a:extLst>
              <a:ext uri="{FF2B5EF4-FFF2-40B4-BE49-F238E27FC236}">
                <a16:creationId xmlns:a16="http://schemas.microsoft.com/office/drawing/2014/main" id="{E9DF6172-FBCE-496E-A94A-78A3FE38D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536" y="5016844"/>
            <a:ext cx="2743200" cy="1828800"/>
          </a:xfrm>
          <a:prstGeom prst="rect">
            <a:avLst/>
          </a:prstGeom>
        </p:spPr>
      </p:pic>
      <p:graphicFrame>
        <p:nvGraphicFramePr>
          <p:cNvPr id="17" name="表格 17">
            <a:extLst>
              <a:ext uri="{FF2B5EF4-FFF2-40B4-BE49-F238E27FC236}">
                <a16:creationId xmlns:a16="http://schemas.microsoft.com/office/drawing/2014/main" id="{C6DA3999-8962-44DA-A661-8A3FBAEFD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543686"/>
              </p:ext>
            </p:extLst>
          </p:nvPr>
        </p:nvGraphicFramePr>
        <p:xfrm>
          <a:off x="131871" y="3354740"/>
          <a:ext cx="8889991" cy="1802369"/>
        </p:xfrm>
        <a:graphic>
          <a:graphicData uri="http://schemas.openxmlformats.org/drawingml/2006/table">
            <a:tbl>
              <a:tblPr firstCol="1" bandRow="1">
                <a:tableStyleId>{7DF18680-E054-41AD-8BC1-D1AEF772440D}</a:tableStyleId>
              </a:tblPr>
              <a:tblGrid>
                <a:gridCol w="460506">
                  <a:extLst>
                    <a:ext uri="{9D8B030D-6E8A-4147-A177-3AD203B41FA5}">
                      <a16:colId xmlns:a16="http://schemas.microsoft.com/office/drawing/2014/main" val="2042454506"/>
                    </a:ext>
                  </a:extLst>
                </a:gridCol>
                <a:gridCol w="4262634">
                  <a:extLst>
                    <a:ext uri="{9D8B030D-6E8A-4147-A177-3AD203B41FA5}">
                      <a16:colId xmlns:a16="http://schemas.microsoft.com/office/drawing/2014/main" val="1677833715"/>
                    </a:ext>
                  </a:extLst>
                </a:gridCol>
                <a:gridCol w="4166851">
                  <a:extLst>
                    <a:ext uri="{9D8B030D-6E8A-4147-A177-3AD203B41FA5}">
                      <a16:colId xmlns:a16="http://schemas.microsoft.com/office/drawing/2014/main" val="2316229945"/>
                    </a:ext>
                  </a:extLst>
                </a:gridCol>
              </a:tblGrid>
              <a:tr h="746554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buNone/>
                      </a:pPr>
                      <a:r>
                        <a:rPr lang="zh-TW" altLang="en-US"/>
                        <a:t>同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285750" marR="0" lvl="0" indent="-28575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zh-TW" b="0" i="0" u="none" strike="noStrike" noProof="0">
                          <a:latin typeface="Arial"/>
                        </a:rPr>
                        <a:t>選擇人口、交配、變異，直到滿足最終條件</a:t>
                      </a:r>
                      <a:endParaRPr lang="zh-TW" b="0" i="0" u="none" strike="noStrike" noProof="0">
                        <a:latin typeface="新細明體"/>
                        <a:ea typeface="新細明體"/>
                      </a:endParaRPr>
                    </a:p>
                    <a:p>
                      <a:pPr marL="285750" marR="0" lvl="0" indent="-28575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zh-TW" b="0" i="0" u="none" strike="noStrike" noProof="0">
                          <a:solidFill>
                            <a:schemeClr val="tx1"/>
                          </a:solidFill>
                          <a:latin typeface="Arial"/>
                        </a:rPr>
                        <a:t>在程式裡生寶寶，殺死壞寶寶，讓乖寶寶繼續生寶寶</a:t>
                      </a:r>
                      <a:endParaRPr lang="zh-TW" b="0" i="0" u="none" strike="noStrike" noProof="0">
                        <a:latin typeface="新細明體"/>
                        <a:ea typeface="新細明體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337510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marL="0" indent="0" algn="ctr">
                        <a:lnSpc>
                          <a:spcPct val="120000"/>
                        </a:lnSpc>
                        <a:buNone/>
                      </a:pPr>
                      <a:r>
                        <a:rPr lang="zh-TW" altLang="en-US"/>
                        <a:t>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zh-TW" altLang="en-US" b="0" i="0" u="none" strike="noStrike" noProof="0">
                          <a:latin typeface="PMingLiU"/>
                          <a:ea typeface="PMingLiU"/>
                        </a:rPr>
                        <a:t>繁殖：</a:t>
                      </a:r>
                      <a:r>
                        <a:rPr lang="zh-TW" b="0" i="0" u="none" strike="noStrike" noProof="0">
                          <a:latin typeface="新細明體"/>
                          <a:ea typeface="新細明體"/>
                        </a:rPr>
                        <a:t>選好的父母進行</a:t>
                      </a:r>
                      <a:r>
                        <a:rPr lang="zh-TW" altLang="en-US" b="0" i="0" u="none" strike="noStrike" noProof="0">
                          <a:latin typeface="PMingLiU"/>
                          <a:ea typeface="PMingLiU"/>
                        </a:rPr>
                        <a:t>繁殖</a:t>
                      </a:r>
                      <a:endParaRPr lang="zh-TW" altLang="en-US" b="0" i="0" u="none" strike="noStrike" noProof="0"/>
                    </a:p>
                    <a:p>
                      <a:pPr marL="285750" lvl="0" indent="-28575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zh-TW" b="0" i="0" u="none" strike="noStrike" noProof="0">
                          <a:latin typeface="新細明體"/>
                          <a:ea typeface="新細明體"/>
                        </a:rPr>
                        <a:t>編碼DNA：</a:t>
                      </a:r>
                      <a:r>
                        <a:rPr lang="zh-TW" b="0" i="0" u="none" strike="noStrike" noProof="0">
                          <a:latin typeface="PMingLiU"/>
                          <a:ea typeface="PMingLiU"/>
                        </a:rPr>
                        <a:t>通常使用二進位制</a:t>
                      </a:r>
                      <a:endParaRPr lang="zh-TW" b="0" i="0" u="none" strike="noStrike" noProof="0">
                        <a:latin typeface="新細明體"/>
                        <a:ea typeface="新細明體"/>
                      </a:endParaRPr>
                    </a:p>
                    <a:p>
                      <a:pPr marL="285750" lvl="0" indent="-28575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zh-TW" altLang="en-US" b="0" i="0" u="none" strike="noStrike" noProof="0">
                          <a:latin typeface="PMingLiU"/>
                          <a:ea typeface="PMingLiU"/>
                        </a:rPr>
                        <a:t>變異</a:t>
                      </a:r>
                      <a:r>
                        <a:rPr lang="en-US" altLang="zh-TW" b="0" i="0" u="none" strike="noStrike" noProof="0">
                          <a:latin typeface="PMingLiU"/>
                          <a:ea typeface="PMingLiU"/>
                        </a:rPr>
                        <a:t>DNA</a:t>
                      </a:r>
                      <a:r>
                        <a:rPr lang="zh-TW" altLang="en-US" b="0" i="0" u="none" strike="noStrike" noProof="0">
                          <a:latin typeface="新細明體"/>
                          <a:ea typeface="新細明體"/>
                        </a:rPr>
                        <a:t>：透</a:t>
                      </a:r>
                      <a:r>
                        <a:rPr lang="zh-TW" b="0" i="0" u="none" strike="noStrike" noProof="0">
                          <a:latin typeface="新細明體"/>
                          <a:ea typeface="新細明體"/>
                        </a:rPr>
                        <a:t>過</a:t>
                      </a:r>
                      <a:r>
                        <a:rPr lang="zh-TW" b="0" i="0" u="sng" strike="noStrike" noProof="0">
                          <a:latin typeface="新細明體"/>
                          <a:ea typeface="新細明體"/>
                        </a:rPr>
                        <a:t>隨機</a:t>
                      </a:r>
                      <a:r>
                        <a:rPr lang="zh-TW" b="0" i="0" u="none" strike="noStrike" noProof="0">
                          <a:latin typeface="新細明體"/>
                          <a:ea typeface="新細明體"/>
                        </a:rPr>
                        <a:t>讓1變成0</a:t>
                      </a:r>
                      <a:endParaRPr lang="zh-TW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lvl="0" indent="-28575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zh-TW" b="0" i="0" u="none" strike="noStrike" noProof="0">
                          <a:latin typeface="PMingLiU"/>
                          <a:ea typeface="PMingLiU"/>
                        </a:rPr>
                        <a:t>先繁殖，</a:t>
                      </a:r>
                      <a:r>
                        <a:rPr lang="zh-TW" altLang="en-US" b="0" i="0" u="none" strike="noStrike" noProof="0">
                          <a:latin typeface="PMingLiU"/>
                          <a:ea typeface="PMingLiU"/>
                        </a:rPr>
                        <a:t>再</a:t>
                      </a:r>
                      <a:r>
                        <a:rPr lang="zh-TW" b="0" i="0" u="none" strike="noStrike" noProof="0">
                          <a:latin typeface="PMingLiU"/>
                          <a:ea typeface="PMingLiU"/>
                        </a:rPr>
                        <a:t>選好的孩子</a:t>
                      </a:r>
                      <a:endParaRPr lang="zh-TW" altLang="en-US" b="0" i="0" u="none" strike="noStrike" noProof="0">
                        <a:latin typeface="新細明體"/>
                        <a:ea typeface="新細明體"/>
                      </a:endParaRPr>
                    </a:p>
                    <a:p>
                      <a:pPr marL="285750" lvl="0" indent="-28575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zh-TW" b="0" i="0" u="none" strike="noStrike" noProof="0">
                          <a:latin typeface="PMingLiU"/>
                          <a:ea typeface="PMingLiU"/>
                        </a:rPr>
                        <a:t>通常是數</a:t>
                      </a:r>
                      <a:r>
                        <a:rPr lang="zh-TW" altLang="en-US" b="0" i="0" u="none" strike="noStrike" noProof="0">
                          <a:latin typeface="PMingLiU"/>
                          <a:ea typeface="PMingLiU"/>
                        </a:rPr>
                        <a:t>值，</a:t>
                      </a:r>
                      <a:r>
                        <a:rPr lang="zh-TW" b="0" i="0" u="none" strike="noStrike" noProof="0">
                          <a:latin typeface="PMingLiU"/>
                          <a:ea typeface="PMingLiU"/>
                        </a:rPr>
                        <a:t>如</a:t>
                      </a:r>
                      <a:r>
                        <a:rPr lang="en-US" altLang="zh-TW" b="0" i="0" u="none" strike="noStrike" noProof="0">
                          <a:latin typeface="PMingLiU"/>
                          <a:ea typeface="PMingLiU"/>
                        </a:rPr>
                        <a:t>8.7</a:t>
                      </a:r>
                      <a:endParaRPr lang="zh-TW" b="0" i="0" u="none" strike="noStrike" noProof="0">
                        <a:latin typeface="Consolas"/>
                      </a:endParaRPr>
                    </a:p>
                    <a:p>
                      <a:pPr marL="285750" lvl="0" indent="-28575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Arial"/>
                        <a:buChar char="•"/>
                      </a:pPr>
                      <a:r>
                        <a:rPr lang="zh-TW" b="0" i="0" u="none" strike="noStrike" noProof="0">
                          <a:latin typeface="PMingLiU"/>
                          <a:ea typeface="PMingLiU"/>
                        </a:rPr>
                        <a:t>透過常態分佈(Normal distribution)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774185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61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796" y="1035783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0796" y="2123919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796" y="3961863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796" y="5571258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2231" y="835533"/>
            <a:ext cx="7817484" cy="5394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3190"/>
              </a:lnSpc>
              <a:spcBef>
                <a:spcPts val="95"/>
              </a:spcBef>
            </a:pP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Joint </a:t>
            </a:r>
            <a:r>
              <a:rPr sz="2800" spc="-60">
                <a:solidFill>
                  <a:srgbClr val="1E469F"/>
                </a:solidFill>
                <a:latin typeface="Arial"/>
                <a:cs typeface="Arial"/>
              </a:rPr>
              <a:t>optimization </a:t>
            </a:r>
            <a:r>
              <a:rPr sz="2800" spc="-10">
                <a:solidFill>
                  <a:srgbClr val="1E469F"/>
                </a:solidFill>
                <a:latin typeface="Arial"/>
                <a:cs typeface="Arial"/>
              </a:rPr>
              <a:t>of </a:t>
            </a:r>
            <a:r>
              <a:rPr sz="2800" spc="-220">
                <a:solidFill>
                  <a:srgbClr val="1E469F"/>
                </a:solidFill>
                <a:latin typeface="Arial"/>
                <a:cs typeface="Arial"/>
              </a:rPr>
              <a:t>a </a:t>
            </a:r>
            <a:r>
              <a:rPr sz="2800" spc="-105">
                <a:solidFill>
                  <a:srgbClr val="1E469F"/>
                </a:solidFill>
                <a:latin typeface="Arial"/>
                <a:cs typeface="Arial"/>
              </a:rPr>
              <a:t>vision </a:t>
            </a:r>
            <a:r>
              <a:rPr sz="2800" spc="-75">
                <a:solidFill>
                  <a:srgbClr val="1E469F"/>
                </a:solidFill>
                <a:latin typeface="Arial"/>
                <a:cs typeface="Arial"/>
              </a:rPr>
              <a:t>architecture</a:t>
            </a:r>
            <a:r>
              <a:rPr sz="2800" spc="-28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spc="15">
                <a:latin typeface="Arial"/>
                <a:cs typeface="Arial"/>
              </a:rPr>
              <a:t>with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ts val="3190"/>
              </a:lnSpc>
            </a:pPr>
            <a:r>
              <a:rPr sz="2800" spc="-145">
                <a:latin typeface="Arial"/>
                <a:cs typeface="Arial"/>
              </a:rPr>
              <a:t>238 </a:t>
            </a:r>
            <a:r>
              <a:rPr sz="2800" spc="-114">
                <a:latin typeface="Arial"/>
                <a:cs typeface="Arial"/>
              </a:rPr>
              <a:t>hyperparameters </a:t>
            </a:r>
            <a:r>
              <a:rPr sz="2800" spc="15">
                <a:latin typeface="Arial"/>
                <a:cs typeface="Arial"/>
              </a:rPr>
              <a:t>with </a:t>
            </a:r>
            <a:r>
              <a:rPr sz="2800" spc="-430">
                <a:latin typeface="Arial"/>
                <a:cs typeface="Arial"/>
              </a:rPr>
              <a:t>TPE</a:t>
            </a:r>
            <a:r>
              <a:rPr sz="2800" spc="-430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2400" u="heavy" spc="-10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[Bergstra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et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al, </a:t>
            </a:r>
            <a:r>
              <a:rPr sz="2400" u="heavy" spc="-20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ICML</a:t>
            </a:r>
            <a:r>
              <a:rPr sz="2400" u="heavy" spc="-2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400" u="heavy" spc="-8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2013]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85"/>
              </a:spcBef>
            </a:pPr>
            <a:r>
              <a:rPr sz="2800" spc="-80">
                <a:solidFill>
                  <a:srgbClr val="1E469F"/>
                </a:solidFill>
                <a:latin typeface="Arial"/>
                <a:cs typeface="Arial"/>
              </a:rPr>
              <a:t>Auto-Net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20"/>
              </a:spcBef>
              <a:buChar char="–"/>
              <a:tabLst>
                <a:tab pos="414020" algn="l"/>
              </a:tabLst>
            </a:pPr>
            <a:r>
              <a:rPr sz="2400" spc="-95">
                <a:latin typeface="Arial"/>
                <a:cs typeface="Arial"/>
              </a:rPr>
              <a:t>Joint </a:t>
            </a:r>
            <a:r>
              <a:rPr sz="2400" spc="-60">
                <a:latin typeface="Arial"/>
                <a:cs typeface="Arial"/>
              </a:rPr>
              <a:t>architecture </a:t>
            </a:r>
            <a:r>
              <a:rPr sz="2400" spc="-114">
                <a:latin typeface="Arial"/>
                <a:cs typeface="Arial"/>
              </a:rPr>
              <a:t>and </a:t>
            </a:r>
            <a:r>
              <a:rPr sz="2400" spc="-80">
                <a:latin typeface="Arial"/>
                <a:cs typeface="Arial"/>
              </a:rPr>
              <a:t>hyperparameter </a:t>
            </a:r>
            <a:r>
              <a:rPr sz="2400" spc="-145">
                <a:latin typeface="Arial"/>
                <a:cs typeface="Arial"/>
              </a:rPr>
              <a:t>search </a:t>
            </a:r>
            <a:r>
              <a:rPr sz="2400" spc="15">
                <a:latin typeface="Arial"/>
                <a:cs typeface="Arial"/>
              </a:rPr>
              <a:t>with</a:t>
            </a:r>
            <a:r>
              <a:rPr sz="2400" spc="-315">
                <a:latin typeface="Arial"/>
                <a:cs typeface="Arial"/>
              </a:rPr>
              <a:t> </a:t>
            </a:r>
            <a:r>
              <a:rPr sz="2400" spc="-285">
                <a:latin typeface="Arial"/>
                <a:cs typeface="Arial"/>
              </a:rPr>
              <a:t>SMAC</a:t>
            </a:r>
            <a:endParaRPr sz="2400">
              <a:latin typeface="Arial"/>
              <a:cs typeface="Arial"/>
            </a:endParaRPr>
          </a:p>
          <a:p>
            <a:pPr marL="413384" marR="304800" indent="-286385">
              <a:lnSpc>
                <a:spcPts val="2590"/>
              </a:lnSpc>
              <a:spcBef>
                <a:spcPts val="615"/>
              </a:spcBef>
              <a:buChar char="–"/>
              <a:tabLst>
                <a:tab pos="414020" algn="l"/>
              </a:tabLst>
            </a:pPr>
            <a:r>
              <a:rPr sz="2400" spc="-105">
                <a:latin typeface="Arial"/>
                <a:cs typeface="Arial"/>
              </a:rPr>
              <a:t>First </a:t>
            </a:r>
            <a:r>
              <a:rPr sz="2400" spc="-130">
                <a:latin typeface="Arial"/>
                <a:cs typeface="Arial"/>
              </a:rPr>
              <a:t>Auto-DL </a:t>
            </a:r>
            <a:r>
              <a:rPr sz="2400" spc="-145">
                <a:latin typeface="Arial"/>
                <a:cs typeface="Arial"/>
              </a:rPr>
              <a:t>system </a:t>
            </a:r>
            <a:r>
              <a:rPr sz="2400" spc="20">
                <a:latin typeface="Arial"/>
                <a:cs typeface="Arial"/>
              </a:rPr>
              <a:t>to </a:t>
            </a:r>
            <a:r>
              <a:rPr sz="2400" spc="-25">
                <a:latin typeface="Arial"/>
                <a:cs typeface="Arial"/>
              </a:rPr>
              <a:t>win </a:t>
            </a:r>
            <a:r>
              <a:rPr sz="2400" spc="-190">
                <a:latin typeface="Arial"/>
                <a:cs typeface="Arial"/>
              </a:rPr>
              <a:t>a </a:t>
            </a:r>
            <a:r>
              <a:rPr sz="2400" spc="-40">
                <a:latin typeface="Arial"/>
                <a:cs typeface="Arial"/>
              </a:rPr>
              <a:t>competition </a:t>
            </a:r>
            <a:r>
              <a:rPr sz="2400" spc="-95">
                <a:latin typeface="Arial"/>
                <a:cs typeface="Arial"/>
              </a:rPr>
              <a:t>dataset</a:t>
            </a:r>
            <a:r>
              <a:rPr sz="2400" spc="-500">
                <a:latin typeface="Arial"/>
                <a:cs typeface="Arial"/>
              </a:rPr>
              <a:t> </a:t>
            </a:r>
            <a:r>
              <a:rPr sz="2400" spc="-120">
                <a:latin typeface="Arial"/>
                <a:cs typeface="Arial"/>
              </a:rPr>
              <a:t>against  </a:t>
            </a:r>
            <a:r>
              <a:rPr sz="2400" spc="-105">
                <a:latin typeface="Arial"/>
                <a:cs typeface="Arial"/>
              </a:rPr>
              <a:t>human </a:t>
            </a:r>
            <a:r>
              <a:rPr sz="2400" spc="-95">
                <a:latin typeface="Arial"/>
                <a:cs typeface="Arial"/>
              </a:rPr>
              <a:t>experts</a:t>
            </a:r>
            <a:r>
              <a:rPr sz="2400" spc="-95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2400" u="heavy" spc="-9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[Mendoza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et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al, </a:t>
            </a:r>
            <a:r>
              <a:rPr sz="2400" u="heavy" spc="-9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AutoML</a:t>
            </a:r>
            <a:r>
              <a:rPr sz="2400" u="heavy" spc="-42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2400" u="heavy" spc="-8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2016]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120"/>
              </a:spcBef>
            </a:pPr>
            <a:r>
              <a:rPr sz="2800" spc="-165">
                <a:solidFill>
                  <a:srgbClr val="1E469F"/>
                </a:solidFill>
                <a:latin typeface="Arial"/>
                <a:cs typeface="Arial"/>
              </a:rPr>
              <a:t>Kernels </a:t>
            </a:r>
            <a:r>
              <a:rPr sz="2800" spc="-10">
                <a:solidFill>
                  <a:srgbClr val="1E469F"/>
                </a:solidFill>
                <a:latin typeface="Arial"/>
                <a:cs typeface="Arial"/>
              </a:rPr>
              <a:t>for </a:t>
            </a:r>
            <a:r>
              <a:rPr sz="2800" spc="-229">
                <a:solidFill>
                  <a:srgbClr val="1E469F"/>
                </a:solidFill>
                <a:latin typeface="Arial"/>
                <a:cs typeface="Arial"/>
              </a:rPr>
              <a:t>GP-based</a:t>
            </a:r>
            <a:r>
              <a:rPr sz="2800" spc="-24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spc="-350">
                <a:solidFill>
                  <a:srgbClr val="1E469F"/>
                </a:solidFill>
                <a:latin typeface="Arial"/>
                <a:cs typeface="Arial"/>
              </a:rPr>
              <a:t>NAS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15"/>
              </a:spcBef>
              <a:buChar char="–"/>
              <a:tabLst>
                <a:tab pos="414020" algn="l"/>
              </a:tabLst>
            </a:pPr>
            <a:r>
              <a:rPr sz="2400" spc="-135">
                <a:latin typeface="Arial"/>
                <a:cs typeface="Arial"/>
              </a:rPr>
              <a:t>Arc </a:t>
            </a:r>
            <a:r>
              <a:rPr sz="2400" spc="-85">
                <a:latin typeface="Arial"/>
                <a:cs typeface="Arial"/>
              </a:rPr>
              <a:t>kernel</a:t>
            </a:r>
            <a:r>
              <a:rPr sz="2400" spc="-85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2400" u="heavy" spc="-14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[Swersky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et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al, </a:t>
            </a:r>
            <a:r>
              <a:rPr sz="2400" u="heavy" spc="-16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BayesOpt</a:t>
            </a:r>
            <a:r>
              <a:rPr sz="2400" u="heavy" spc="-3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2400" u="heavy" spc="-9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2013]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414020" algn="l"/>
              </a:tabLst>
            </a:pPr>
            <a:r>
              <a:rPr sz="2400" spc="-305">
                <a:latin typeface="Arial"/>
                <a:cs typeface="Arial"/>
              </a:rPr>
              <a:t>NASBOT</a:t>
            </a:r>
            <a:r>
              <a:rPr sz="2400" spc="-305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2400" u="heavy" spc="-15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[Kandasamy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et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al, </a:t>
            </a:r>
            <a:r>
              <a:rPr sz="2400" u="heavy" spc="-2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NIPS</a:t>
            </a:r>
            <a:r>
              <a:rPr sz="2400" u="heavy" spc="-509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2400" u="heavy" spc="-8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2018]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–"/>
            </a:pPr>
            <a:endParaRPr sz="2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800" spc="-130">
                <a:solidFill>
                  <a:srgbClr val="1E469F"/>
                </a:solidFill>
                <a:latin typeface="Arial"/>
                <a:cs typeface="Arial"/>
              </a:rPr>
              <a:t>Sequential model-based</a:t>
            </a: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spc="-60">
                <a:solidFill>
                  <a:srgbClr val="1E469F"/>
                </a:solidFill>
                <a:latin typeface="Arial"/>
                <a:cs typeface="Arial"/>
              </a:rPr>
              <a:t>optimizati</a:t>
            </a:r>
            <a:r>
              <a:rPr sz="2800" spc="-60">
                <a:latin typeface="Arial"/>
                <a:cs typeface="Arial"/>
              </a:rPr>
              <a:t>on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15"/>
              </a:spcBef>
              <a:buChar char="–"/>
              <a:tabLst>
                <a:tab pos="414020" algn="l"/>
              </a:tabLst>
            </a:pPr>
            <a:r>
              <a:rPr sz="2400" spc="-320">
                <a:latin typeface="Arial"/>
                <a:cs typeface="Arial"/>
              </a:rPr>
              <a:t>PNAS</a:t>
            </a:r>
            <a:r>
              <a:rPr sz="2400" spc="-320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[Liu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et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al, </a:t>
            </a:r>
            <a:r>
              <a:rPr sz="2400" u="heavy" spc="-40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ECCV</a:t>
            </a:r>
            <a:r>
              <a:rPr sz="2400" u="heavy" spc="-21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2400" u="heavy" spc="-8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2018]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37001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20"/>
              <a:t>Bayesian</a:t>
            </a:r>
            <a:r>
              <a:rPr spc="-195"/>
              <a:t> </a:t>
            </a:r>
            <a:r>
              <a:rPr spc="-90"/>
              <a:t>Optimization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55</a:t>
            </a:fld>
            <a:endParaRPr spc="-6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52C9E55F-B8F7-4BE3-9FCF-05DE6D5EF3AE}"/>
              </a:ext>
            </a:extLst>
          </p:cNvPr>
          <p:cNvSpPr txBox="1"/>
          <p:nvPr/>
        </p:nvSpPr>
        <p:spPr>
          <a:xfrm>
            <a:off x="4674020" y="54789"/>
            <a:ext cx="438685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TW" sz="1200">
                <a:hlinkClick r:id="rId8"/>
              </a:rPr>
              <a:t>https://zhuanlan.zhihu.com/p/43421202?fbclid=IwAR20wPOoNWoTVlbLMrm5TWkeZ3jpean_2LVmLa9QiUEdigDkxBj7ua3rQcw</a:t>
            </a:r>
            <a:endParaRPr lang="en-US" altLang="zh-TW" sz="1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7201" y="1829420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27201" y="2268332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1726" y="1255522"/>
            <a:ext cx="6089015" cy="1673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  <a:tabLst>
                <a:tab pos="514984" algn="l"/>
              </a:tabLst>
            </a:pP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1.	</a:t>
            </a:r>
            <a:r>
              <a:rPr sz="2800" spc="-55">
                <a:solidFill>
                  <a:srgbClr val="1E469F"/>
                </a:solidFill>
                <a:latin typeface="Arial"/>
                <a:cs typeface="Arial"/>
              </a:rPr>
              <a:t>Modern </a:t>
            </a: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Hyperparameter</a:t>
            </a:r>
            <a:r>
              <a:rPr sz="2800" spc="-22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spc="-80">
                <a:solidFill>
                  <a:srgbClr val="1E469F"/>
                </a:solidFill>
                <a:latin typeface="Arial"/>
                <a:cs typeface="Arial"/>
              </a:rPr>
              <a:t>Optimization</a:t>
            </a:r>
            <a:endParaRPr sz="2800">
              <a:latin typeface="Arial"/>
              <a:cs typeface="Arial"/>
            </a:endParaRPr>
          </a:p>
          <a:p>
            <a:pPr marL="743585" marR="236220">
              <a:lnSpc>
                <a:spcPct val="120000"/>
              </a:lnSpc>
              <a:spcBef>
                <a:spcPts val="25"/>
              </a:spcBef>
            </a:pPr>
            <a:r>
              <a:rPr sz="2400" spc="-90">
                <a:latin typeface="Arial"/>
                <a:cs typeface="Arial"/>
              </a:rPr>
              <a:t>AutoML </a:t>
            </a:r>
            <a:r>
              <a:rPr sz="2400" spc="-225">
                <a:latin typeface="Arial"/>
                <a:cs typeface="Arial"/>
              </a:rPr>
              <a:t>as </a:t>
            </a:r>
            <a:r>
              <a:rPr sz="2400" spc="-90">
                <a:latin typeface="Arial"/>
                <a:cs typeface="Arial"/>
              </a:rPr>
              <a:t>Hyperparameter </a:t>
            </a:r>
            <a:r>
              <a:rPr sz="2400" spc="-65">
                <a:latin typeface="Arial"/>
                <a:cs typeface="Arial"/>
              </a:rPr>
              <a:t>Optimization  </a:t>
            </a: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155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  <a:p>
            <a:pPr marL="743585">
              <a:lnSpc>
                <a:spcPct val="100000"/>
              </a:lnSpc>
              <a:spcBef>
                <a:spcPts val="580"/>
              </a:spcBef>
            </a:pPr>
            <a:r>
              <a:rPr sz="2400" spc="-135">
                <a:latin typeface="Arial"/>
                <a:cs typeface="Arial"/>
              </a:rPr>
              <a:t>Beyond </a:t>
            </a: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175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7201" y="2707244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89026" y="3421837"/>
            <a:ext cx="441706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27685" algn="l"/>
              </a:tabLst>
            </a:pP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2.	</a:t>
            </a:r>
            <a:r>
              <a:rPr sz="2800" spc="-120">
                <a:solidFill>
                  <a:srgbClr val="1E469F"/>
                </a:solidFill>
                <a:latin typeface="Arial"/>
                <a:cs typeface="Arial"/>
              </a:rPr>
              <a:t>Neural </a:t>
            </a:r>
            <a:r>
              <a:rPr sz="2800" spc="-75">
                <a:solidFill>
                  <a:srgbClr val="1E469F"/>
                </a:solidFill>
                <a:latin typeface="Arial"/>
                <a:cs typeface="Arial"/>
              </a:rPr>
              <a:t>Architecture</a:t>
            </a:r>
            <a:r>
              <a:rPr sz="2800" spc="-215">
                <a:solidFill>
                  <a:srgbClr val="1E469F"/>
                </a:solidFill>
                <a:latin typeface="Arial"/>
                <a:cs typeface="Arial"/>
              </a:rPr>
              <a:t> Search</a:t>
            </a:r>
            <a:endParaRPr sz="2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5743" y="4014215"/>
            <a:ext cx="2524125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185">
                <a:latin typeface="Arial"/>
                <a:cs typeface="Arial"/>
              </a:rPr>
              <a:t>Search </a:t>
            </a:r>
            <a:r>
              <a:rPr sz="2400" spc="-220">
                <a:latin typeface="Arial"/>
                <a:cs typeface="Arial"/>
              </a:rPr>
              <a:t>Space</a:t>
            </a:r>
            <a:r>
              <a:rPr sz="2400" spc="-140">
                <a:latin typeface="Arial"/>
                <a:cs typeface="Arial"/>
              </a:rPr>
              <a:t> </a:t>
            </a:r>
            <a:r>
              <a:rPr sz="2400" spc="-160">
                <a:latin typeface="Arial"/>
                <a:cs typeface="Arial"/>
              </a:rPr>
              <a:t>Design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27201" y="4097132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145743" y="4453128"/>
            <a:ext cx="2760980" cy="304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229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27201" y="4536044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33043" y="4803140"/>
            <a:ext cx="37852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35">
                <a:latin typeface="Arial"/>
                <a:cs typeface="Arial"/>
              </a:rPr>
              <a:t>Beyond </a:t>
            </a: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229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27201" y="4974956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12458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/>
              <a:t>Outl</a:t>
            </a:r>
            <a:r>
              <a:rPr spc="-40"/>
              <a:t>i</a:t>
            </a:r>
            <a:r>
              <a:rPr spc="-150"/>
              <a:t>ne</a:t>
            </a:r>
          </a:p>
        </p:txBody>
      </p:sp>
      <p:sp>
        <p:nvSpPr>
          <p:cNvPr id="15" name="object 15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0415" y="1054608"/>
            <a:ext cx="7686040" cy="1932939"/>
          </a:xfrm>
          <a:custGeom>
            <a:avLst/>
            <a:gdLst/>
            <a:ahLst/>
            <a:cxnLst/>
            <a:rect l="l" t="t" r="r" b="b"/>
            <a:pathLst>
              <a:path w="7686040" h="1932939">
                <a:moveTo>
                  <a:pt x="0" y="1932432"/>
                </a:moveTo>
                <a:lnTo>
                  <a:pt x="7685532" y="1932432"/>
                </a:lnTo>
                <a:lnTo>
                  <a:pt x="7685532" y="0"/>
                </a:lnTo>
                <a:lnTo>
                  <a:pt x="0" y="0"/>
                </a:lnTo>
                <a:lnTo>
                  <a:pt x="0" y="1932432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72795" y="4283964"/>
            <a:ext cx="7686040" cy="527685"/>
          </a:xfrm>
          <a:custGeom>
            <a:avLst/>
            <a:gdLst/>
            <a:ahLst/>
            <a:cxnLst/>
            <a:rect l="l" t="t" r="r" b="b"/>
            <a:pathLst>
              <a:path w="7686040" h="527685">
                <a:moveTo>
                  <a:pt x="0" y="527304"/>
                </a:moveTo>
                <a:lnTo>
                  <a:pt x="7685532" y="527304"/>
                </a:lnTo>
                <a:lnTo>
                  <a:pt x="7685532" y="0"/>
                </a:lnTo>
                <a:lnTo>
                  <a:pt x="0" y="0"/>
                </a:lnTo>
                <a:lnTo>
                  <a:pt x="0" y="527304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5195" y="3860291"/>
            <a:ext cx="7686040" cy="527685"/>
          </a:xfrm>
          <a:custGeom>
            <a:avLst/>
            <a:gdLst/>
            <a:ahLst/>
            <a:cxnLst/>
            <a:rect l="l" t="t" r="r" b="b"/>
            <a:pathLst>
              <a:path w="7686040" h="527685">
                <a:moveTo>
                  <a:pt x="0" y="527304"/>
                </a:moveTo>
                <a:lnTo>
                  <a:pt x="7685532" y="527304"/>
                </a:lnTo>
                <a:lnTo>
                  <a:pt x="7685532" y="0"/>
                </a:lnTo>
                <a:lnTo>
                  <a:pt x="0" y="0"/>
                </a:lnTo>
                <a:lnTo>
                  <a:pt x="0" y="527304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56</a:t>
            </a:fld>
            <a:endParaRPr spc="-6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796" y="1866363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0796" y="2853915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796" y="3823179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796" y="5078955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2231" y="1666112"/>
            <a:ext cx="6264910" cy="3665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5">
                <a:latin typeface="Arial"/>
                <a:cs typeface="Arial"/>
              </a:rPr>
              <a:t>Weight </a:t>
            </a:r>
            <a:r>
              <a:rPr sz="2800" spc="-80">
                <a:latin typeface="Arial"/>
                <a:cs typeface="Arial"/>
              </a:rPr>
              <a:t>inheritance </a:t>
            </a:r>
            <a:r>
              <a:rPr sz="2800" spc="35">
                <a:latin typeface="Arial"/>
                <a:cs typeface="Arial"/>
              </a:rPr>
              <a:t>&amp; </a:t>
            </a:r>
            <a:r>
              <a:rPr sz="2800" spc="-50">
                <a:latin typeface="Arial"/>
                <a:cs typeface="Arial"/>
              </a:rPr>
              <a:t>network</a:t>
            </a:r>
            <a:r>
              <a:rPr sz="2800" spc="-434">
                <a:latin typeface="Arial"/>
                <a:cs typeface="Arial"/>
              </a:rPr>
              <a:t> </a:t>
            </a:r>
            <a:r>
              <a:rPr sz="2800" spc="-114">
                <a:latin typeface="Arial"/>
                <a:cs typeface="Arial"/>
              </a:rPr>
              <a:t>morphisms</a:t>
            </a:r>
            <a:endParaRPr sz="2800">
              <a:latin typeface="Arial"/>
              <a:cs typeface="Arial"/>
            </a:endParaRPr>
          </a:p>
          <a:p>
            <a:pPr marL="12700" marR="1243330">
              <a:lnSpc>
                <a:spcPct val="227100"/>
              </a:lnSpc>
              <a:spcBef>
                <a:spcPts val="150"/>
              </a:spcBef>
            </a:pPr>
            <a:r>
              <a:rPr sz="2800" spc="-105">
                <a:latin typeface="Arial"/>
                <a:cs typeface="Arial"/>
              </a:rPr>
              <a:t>Weight </a:t>
            </a:r>
            <a:r>
              <a:rPr sz="2800" spc="-135">
                <a:latin typeface="Arial"/>
                <a:cs typeface="Arial"/>
              </a:rPr>
              <a:t>sharing </a:t>
            </a:r>
            <a:r>
              <a:rPr sz="2800" spc="35">
                <a:latin typeface="Arial"/>
                <a:cs typeface="Arial"/>
              </a:rPr>
              <a:t>&amp; </a:t>
            </a:r>
            <a:r>
              <a:rPr sz="2800" spc="-100">
                <a:latin typeface="Arial"/>
                <a:cs typeface="Arial"/>
              </a:rPr>
              <a:t>one-shot</a:t>
            </a:r>
            <a:r>
              <a:rPr sz="2800" spc="-305">
                <a:latin typeface="Arial"/>
                <a:cs typeface="Arial"/>
              </a:rPr>
              <a:t> </a:t>
            </a:r>
            <a:r>
              <a:rPr sz="2800" spc="-125">
                <a:latin typeface="Arial"/>
                <a:cs typeface="Arial"/>
              </a:rPr>
              <a:t>models  </a:t>
            </a:r>
            <a:r>
              <a:rPr sz="2800" spc="-10">
                <a:latin typeface="Arial"/>
                <a:cs typeface="Arial"/>
              </a:rPr>
              <a:t>Multi-fidelity</a:t>
            </a:r>
            <a:r>
              <a:rPr sz="2800" spc="-110">
                <a:latin typeface="Arial"/>
                <a:cs typeface="Arial"/>
              </a:rPr>
              <a:t> </a:t>
            </a:r>
            <a:r>
              <a:rPr sz="2800" spc="-60">
                <a:latin typeface="Arial"/>
                <a:cs typeface="Arial"/>
              </a:rPr>
              <a:t>optimization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0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[Zela </a:t>
            </a:r>
            <a:r>
              <a:rPr sz="20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et al, AutoML 2018</a:t>
            </a:r>
            <a:r>
              <a:rPr sz="2000">
                <a:solidFill>
                  <a:srgbClr val="7E7E7E"/>
                </a:solidFill>
                <a:latin typeface="Arial"/>
                <a:cs typeface="Arial"/>
              </a:rPr>
              <a:t>, </a:t>
            </a:r>
            <a:r>
              <a:rPr sz="2000" u="heavy">
                <a:solidFill>
                  <a:srgbClr val="A6A6A6"/>
                </a:solidFill>
                <a:uFill>
                  <a:solidFill>
                    <a:srgbClr val="A6A6A6"/>
                  </a:solidFill>
                </a:uFill>
                <a:latin typeface="Arial"/>
                <a:cs typeface="Arial"/>
              </a:rPr>
              <a:t>Runge et al, MetaLearn</a:t>
            </a:r>
            <a:r>
              <a:rPr sz="2000" u="heavy" spc="-365">
                <a:solidFill>
                  <a:srgbClr val="A6A6A6"/>
                </a:solidFill>
                <a:uFill>
                  <a:solidFill>
                    <a:srgbClr val="A6A6A6"/>
                  </a:solidFill>
                </a:uFill>
                <a:latin typeface="Arial"/>
                <a:cs typeface="Arial"/>
              </a:rPr>
              <a:t> </a:t>
            </a:r>
            <a:r>
              <a:rPr sz="2000" u="heavy">
                <a:solidFill>
                  <a:srgbClr val="A6A6A6"/>
                </a:solidFill>
                <a:uFill>
                  <a:solidFill>
                    <a:srgbClr val="A6A6A6"/>
                  </a:solidFill>
                </a:uFill>
                <a:latin typeface="Arial"/>
                <a:cs typeface="Arial"/>
              </a:rPr>
              <a:t>2018]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800" spc="-80">
                <a:latin typeface="Arial"/>
                <a:cs typeface="Arial"/>
              </a:rPr>
              <a:t>Meta-learning </a:t>
            </a:r>
            <a:r>
              <a:rPr sz="2000" u="heavy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[Wong </a:t>
            </a:r>
            <a:r>
              <a:rPr sz="20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et al, NIPS</a:t>
            </a:r>
            <a:r>
              <a:rPr sz="2000" u="heavy" spc="-10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20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2018]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695769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/>
              <a:t>Main </a:t>
            </a:r>
            <a:r>
              <a:rPr spc="-170"/>
              <a:t>approaches </a:t>
            </a:r>
            <a:r>
              <a:rPr spc="-15"/>
              <a:t>for </a:t>
            </a:r>
            <a:r>
              <a:rPr spc="-140"/>
              <a:t>making </a:t>
            </a:r>
            <a:r>
              <a:rPr spc="-405"/>
              <a:t>NAS</a:t>
            </a:r>
            <a:r>
              <a:rPr spc="-445"/>
              <a:t> </a:t>
            </a:r>
            <a:r>
              <a:rPr spc="-50"/>
              <a:t>efficient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57</a:t>
            </a:fld>
            <a:endParaRPr spc="-6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338582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5"/>
              <a:t>Network</a:t>
            </a:r>
            <a:r>
              <a:rPr spc="-245"/>
              <a:t> </a:t>
            </a:r>
            <a:r>
              <a:rPr spc="-130"/>
              <a:t>morphisms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0796" y="1354299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73657" y="2234438"/>
            <a:ext cx="91211" cy="957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2231" y="1064565"/>
            <a:ext cx="8098155" cy="209359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00"/>
              </a:spcBef>
            </a:pPr>
            <a:r>
              <a:rPr sz="2800" spc="-70">
                <a:solidFill>
                  <a:srgbClr val="1E469F"/>
                </a:solidFill>
                <a:latin typeface="Arial"/>
                <a:cs typeface="Arial"/>
              </a:rPr>
              <a:t>Network </a:t>
            </a:r>
            <a:r>
              <a:rPr sz="2800" spc="-114">
                <a:solidFill>
                  <a:srgbClr val="1E469F"/>
                </a:solidFill>
                <a:latin typeface="Arial"/>
                <a:cs typeface="Arial"/>
              </a:rPr>
              <a:t>morphisms </a:t>
            </a:r>
            <a:r>
              <a:rPr sz="18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[Chen </a:t>
            </a:r>
            <a:r>
              <a:rPr sz="18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et </a:t>
            </a:r>
            <a:r>
              <a:rPr sz="18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al, 2016</a:t>
            </a:r>
            <a:r>
              <a:rPr sz="1800" spc="-5">
                <a:solidFill>
                  <a:srgbClr val="7E7E7E"/>
                </a:solidFill>
                <a:latin typeface="Arial"/>
                <a:cs typeface="Arial"/>
              </a:rPr>
              <a:t>; </a:t>
            </a:r>
            <a:r>
              <a:rPr sz="1800" u="heavy" spc="-1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Wei </a:t>
            </a:r>
            <a:r>
              <a:rPr sz="18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et </a:t>
            </a:r>
            <a:r>
              <a:rPr sz="18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al, 2016</a:t>
            </a:r>
            <a:r>
              <a:rPr sz="1800" spc="-5">
                <a:solidFill>
                  <a:srgbClr val="7E7E7E"/>
                </a:solidFill>
                <a:latin typeface="Arial"/>
                <a:cs typeface="Arial"/>
              </a:rPr>
              <a:t>; </a:t>
            </a:r>
            <a:r>
              <a:rPr sz="18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Cai </a:t>
            </a:r>
            <a:r>
              <a:rPr sz="18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et </a:t>
            </a:r>
            <a:r>
              <a:rPr sz="18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al,</a:t>
            </a:r>
            <a:r>
              <a:rPr sz="1800" u="heavy" spc="3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1800" u="heavy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2017]</a:t>
            </a:r>
            <a:endParaRPr sz="18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605"/>
              </a:spcBef>
            </a:pPr>
            <a:r>
              <a:rPr sz="2400">
                <a:latin typeface="Arial"/>
                <a:cs typeface="Arial"/>
              </a:rPr>
              <a:t>– </a:t>
            </a:r>
            <a:r>
              <a:rPr sz="2400" spc="-200">
                <a:latin typeface="Arial"/>
                <a:cs typeface="Arial"/>
              </a:rPr>
              <a:t>Change </a:t>
            </a:r>
            <a:r>
              <a:rPr sz="2400" spc="-30">
                <a:latin typeface="Arial"/>
                <a:cs typeface="Arial"/>
              </a:rPr>
              <a:t>the </a:t>
            </a:r>
            <a:r>
              <a:rPr sz="2400" spc="-45">
                <a:latin typeface="Arial"/>
                <a:cs typeface="Arial"/>
              </a:rPr>
              <a:t>network </a:t>
            </a:r>
            <a:r>
              <a:rPr sz="2400" spc="-55">
                <a:latin typeface="Arial"/>
                <a:cs typeface="Arial"/>
              </a:rPr>
              <a:t>structure, </a:t>
            </a:r>
            <a:r>
              <a:rPr sz="2400" spc="-10">
                <a:latin typeface="Arial"/>
                <a:cs typeface="Arial"/>
              </a:rPr>
              <a:t>but not </a:t>
            </a:r>
            <a:r>
              <a:rPr sz="2400" spc="-30">
                <a:latin typeface="Arial"/>
                <a:cs typeface="Arial"/>
              </a:rPr>
              <a:t>the </a:t>
            </a:r>
            <a:r>
              <a:rPr sz="2400" spc="-70">
                <a:latin typeface="Arial"/>
                <a:cs typeface="Arial"/>
              </a:rPr>
              <a:t>modelled</a:t>
            </a:r>
            <a:r>
              <a:rPr sz="2400" spc="-355">
                <a:latin typeface="Arial"/>
                <a:cs typeface="Arial"/>
              </a:rPr>
              <a:t> </a:t>
            </a:r>
            <a:r>
              <a:rPr sz="2400" spc="-40">
                <a:latin typeface="Arial"/>
                <a:cs typeface="Arial"/>
              </a:rPr>
              <a:t>function</a:t>
            </a:r>
            <a:endParaRPr sz="24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505"/>
              </a:spcBef>
            </a:pPr>
            <a:r>
              <a:rPr sz="2000" spc="-70">
                <a:latin typeface="Arial"/>
                <a:cs typeface="Arial"/>
              </a:rPr>
              <a:t>I.e.,</a:t>
            </a:r>
            <a:r>
              <a:rPr sz="2000" spc="-12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for</a:t>
            </a:r>
            <a:r>
              <a:rPr sz="2000" spc="-120">
                <a:latin typeface="Arial"/>
                <a:cs typeface="Arial"/>
              </a:rPr>
              <a:t> </a:t>
            </a:r>
            <a:r>
              <a:rPr sz="2000" spc="-90">
                <a:latin typeface="Arial"/>
                <a:cs typeface="Arial"/>
              </a:rPr>
              <a:t>every</a:t>
            </a:r>
            <a:r>
              <a:rPr sz="2000" spc="-100">
                <a:latin typeface="Arial"/>
                <a:cs typeface="Arial"/>
              </a:rPr>
              <a:t> </a:t>
            </a:r>
            <a:r>
              <a:rPr sz="2000" spc="-10">
                <a:latin typeface="Arial"/>
                <a:cs typeface="Arial"/>
              </a:rPr>
              <a:t>input</a:t>
            </a:r>
            <a:r>
              <a:rPr sz="2000" spc="-105">
                <a:latin typeface="Arial"/>
                <a:cs typeface="Arial"/>
              </a:rPr>
              <a:t> </a:t>
            </a:r>
            <a:r>
              <a:rPr sz="2000" spc="-20">
                <a:latin typeface="Arial"/>
                <a:cs typeface="Arial"/>
              </a:rPr>
              <a:t>the</a:t>
            </a:r>
            <a:r>
              <a:rPr sz="2000" spc="-105">
                <a:latin typeface="Arial"/>
                <a:cs typeface="Arial"/>
              </a:rPr>
              <a:t> </a:t>
            </a:r>
            <a:r>
              <a:rPr sz="2000" spc="-35">
                <a:latin typeface="Arial"/>
                <a:cs typeface="Arial"/>
              </a:rPr>
              <a:t>network</a:t>
            </a:r>
            <a:r>
              <a:rPr sz="2000" spc="-120">
                <a:latin typeface="Arial"/>
                <a:cs typeface="Arial"/>
              </a:rPr>
              <a:t> </a:t>
            </a:r>
            <a:r>
              <a:rPr sz="2000" spc="-80">
                <a:latin typeface="Arial"/>
                <a:cs typeface="Arial"/>
              </a:rPr>
              <a:t>yields</a:t>
            </a:r>
            <a:r>
              <a:rPr sz="2000" spc="-105">
                <a:latin typeface="Arial"/>
                <a:cs typeface="Arial"/>
              </a:rPr>
              <a:t> </a:t>
            </a:r>
            <a:r>
              <a:rPr sz="2000" spc="-20">
                <a:latin typeface="Arial"/>
                <a:cs typeface="Arial"/>
              </a:rPr>
              <a:t>the</a:t>
            </a:r>
            <a:r>
              <a:rPr sz="2000" spc="-105">
                <a:latin typeface="Arial"/>
                <a:cs typeface="Arial"/>
              </a:rPr>
              <a:t> </a:t>
            </a:r>
            <a:r>
              <a:rPr sz="2000" spc="-145">
                <a:latin typeface="Arial"/>
                <a:cs typeface="Arial"/>
              </a:rPr>
              <a:t>same</a:t>
            </a:r>
            <a:r>
              <a:rPr sz="2000" spc="-9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output</a:t>
            </a:r>
            <a:endParaRPr sz="20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5"/>
              </a:spcBef>
            </a:pPr>
            <a:r>
              <a:rPr sz="2000" spc="-185">
                <a:latin typeface="Arial"/>
                <a:cs typeface="Arial"/>
              </a:rPr>
              <a:t>as </a:t>
            </a:r>
            <a:r>
              <a:rPr sz="2000" spc="-60">
                <a:latin typeface="Arial"/>
                <a:cs typeface="Arial"/>
              </a:rPr>
              <a:t>before </a:t>
            </a:r>
            <a:r>
              <a:rPr sz="2000" spc="-70">
                <a:latin typeface="Arial"/>
                <a:cs typeface="Arial"/>
              </a:rPr>
              <a:t>applying </a:t>
            </a:r>
            <a:r>
              <a:rPr sz="2000" spc="-20">
                <a:latin typeface="Arial"/>
                <a:cs typeface="Arial"/>
              </a:rPr>
              <a:t>the </a:t>
            </a:r>
            <a:r>
              <a:rPr sz="2000" spc="-35">
                <a:latin typeface="Arial"/>
                <a:cs typeface="Arial"/>
              </a:rPr>
              <a:t>network</a:t>
            </a:r>
            <a:r>
              <a:rPr sz="2000" spc="-235">
                <a:latin typeface="Arial"/>
                <a:cs typeface="Arial"/>
              </a:rPr>
              <a:t> </a:t>
            </a:r>
            <a:r>
              <a:rPr sz="2000" spc="-65">
                <a:latin typeface="Arial"/>
                <a:cs typeface="Arial"/>
              </a:rPr>
              <a:t>morphism</a:t>
            </a:r>
            <a:endParaRPr sz="2000">
              <a:latin typeface="Arial"/>
              <a:cs typeface="Arial"/>
            </a:endParaRPr>
          </a:p>
          <a:p>
            <a:pPr marL="127000">
              <a:lnSpc>
                <a:spcPct val="100000"/>
              </a:lnSpc>
              <a:spcBef>
                <a:spcPts val="545"/>
              </a:spcBef>
            </a:pPr>
            <a:r>
              <a:rPr sz="2400">
                <a:latin typeface="Arial"/>
                <a:cs typeface="Arial"/>
              </a:rPr>
              <a:t>– </a:t>
            </a:r>
            <a:r>
              <a:rPr sz="2400" spc="-60">
                <a:latin typeface="Arial"/>
                <a:cs typeface="Arial"/>
              </a:rPr>
              <a:t>Allow </a:t>
            </a:r>
            <a:r>
              <a:rPr sz="2400" spc="-40">
                <a:latin typeface="Arial"/>
                <a:cs typeface="Arial"/>
              </a:rPr>
              <a:t>efficient </a:t>
            </a:r>
            <a:r>
              <a:rPr sz="2400" spc="-145">
                <a:latin typeface="Arial"/>
                <a:cs typeface="Arial"/>
              </a:rPr>
              <a:t>moves </a:t>
            </a:r>
            <a:r>
              <a:rPr sz="2400" spc="-30">
                <a:latin typeface="Arial"/>
                <a:cs typeface="Arial"/>
              </a:rPr>
              <a:t>in </a:t>
            </a:r>
            <a:r>
              <a:rPr sz="2400" spc="-60">
                <a:latin typeface="Arial"/>
                <a:cs typeface="Arial"/>
              </a:rPr>
              <a:t>architecture</a:t>
            </a:r>
            <a:r>
              <a:rPr sz="2400" spc="-145">
                <a:latin typeface="Arial"/>
                <a:cs typeface="Arial"/>
              </a:rPr>
              <a:t> </a:t>
            </a:r>
            <a:r>
              <a:rPr sz="2400" spc="-175">
                <a:latin typeface="Arial"/>
                <a:cs typeface="Arial"/>
              </a:rPr>
              <a:t>space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9062" y="3689603"/>
            <a:ext cx="8961437" cy="1333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58</a:t>
            </a:fld>
            <a:endParaRPr spc="-60"/>
          </a:p>
        </p:txBody>
      </p:sp>
      <p:pic>
        <p:nvPicPr>
          <p:cNvPr id="11" name="圖片 11">
            <a:extLst>
              <a:ext uri="{FF2B5EF4-FFF2-40B4-BE49-F238E27FC236}">
                <a16:creationId xmlns:a16="http://schemas.microsoft.com/office/drawing/2014/main" id="{926FE444-A016-46F9-B6CD-EE963C6622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90" y="5021662"/>
            <a:ext cx="2072515" cy="1840098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40F49A16-22A4-491A-BD57-B3194721C68E}"/>
              </a:ext>
            </a:extLst>
          </p:cNvPr>
          <p:cNvSpPr txBox="1"/>
          <p:nvPr/>
        </p:nvSpPr>
        <p:spPr>
          <a:xfrm>
            <a:off x="2066846" y="6279888"/>
            <a:ext cx="321551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TW" altLang="en-US">
                <a:latin typeface="arial"/>
                <a:ea typeface="新細明體"/>
                <a:cs typeface="arial"/>
              </a:rPr>
              <a:t>恆等函數 </a:t>
            </a:r>
            <a:r>
              <a:rPr lang="en-US" altLang="en-US">
                <a:latin typeface="arial"/>
                <a:ea typeface="新細明體"/>
                <a:cs typeface="arial"/>
              </a:rPr>
              <a:t>(</a:t>
            </a:r>
            <a:r>
              <a:rPr lang="zh-TW">
                <a:ea typeface="+mn-lt"/>
                <a:cs typeface="+mn-lt"/>
              </a:rPr>
              <a:t>Identity</a:t>
            </a:r>
            <a:r>
              <a:rPr lang="zh-TW" altLang="en-US">
                <a:ea typeface="+mn-lt"/>
                <a:cs typeface="+mn-lt"/>
              </a:rPr>
              <a:t> </a:t>
            </a:r>
            <a:r>
              <a:rPr lang="zh-TW">
                <a:ea typeface="+mn-lt"/>
                <a:cs typeface="+mn-lt"/>
              </a:rPr>
              <a:t>mapping</a:t>
            </a:r>
            <a:r>
              <a:rPr lang="en-US" altLang="zh-TW">
                <a:ea typeface="+mn-lt"/>
                <a:cs typeface="+mn-lt"/>
              </a:rPr>
              <a:t>)</a:t>
            </a:r>
            <a:endParaRPr lang="en-US" altLang="zh-TW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16051" y="29718"/>
            <a:ext cx="6947534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10">
                <a:solidFill>
                  <a:srgbClr val="FFFFFF"/>
                </a:solidFill>
                <a:latin typeface="Arial"/>
                <a:cs typeface="Arial"/>
              </a:rPr>
              <a:t>Weight </a:t>
            </a:r>
            <a:r>
              <a:rPr sz="3200" spc="-85">
                <a:solidFill>
                  <a:srgbClr val="FFFFFF"/>
                </a:solidFill>
                <a:latin typeface="Arial"/>
                <a:cs typeface="Arial"/>
              </a:rPr>
              <a:t>inheritance </a:t>
            </a:r>
            <a:r>
              <a:rPr sz="3200" spc="5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3200" spc="-55">
                <a:solidFill>
                  <a:srgbClr val="FFFFFF"/>
                </a:solidFill>
                <a:latin typeface="Arial"/>
                <a:cs typeface="Arial"/>
              </a:rPr>
              <a:t>network</a:t>
            </a:r>
            <a:r>
              <a:rPr sz="3200" spc="-5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200" spc="-130">
                <a:solidFill>
                  <a:srgbClr val="FFFFFF"/>
                </a:solidFill>
                <a:latin typeface="Arial"/>
                <a:cs typeface="Arial"/>
              </a:rPr>
              <a:t>morphisms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870" y="1570989"/>
            <a:ext cx="8953614" cy="37469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52704" y="664845"/>
            <a:ext cx="8491855" cy="285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spc="-100">
                <a:solidFill>
                  <a:srgbClr val="A6A6A6"/>
                </a:solidFill>
                <a:latin typeface="Arial"/>
                <a:cs typeface="Arial"/>
              </a:rPr>
              <a:t>[</a:t>
            </a:r>
            <a:r>
              <a:rPr sz="1700" u="heavy" spc="-10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Cai </a:t>
            </a:r>
            <a:r>
              <a:rPr sz="17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et </a:t>
            </a:r>
            <a:r>
              <a:rPr sz="1700" u="heavy" spc="-5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al, </a:t>
            </a:r>
            <a:r>
              <a:rPr sz="1700" u="heavy" spc="-13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AAAI </a:t>
            </a:r>
            <a:r>
              <a:rPr sz="1700" u="heavy" spc="-7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2018</a:t>
            </a:r>
            <a:r>
              <a:rPr sz="1700" spc="-70">
                <a:solidFill>
                  <a:srgbClr val="A6A6A6"/>
                </a:solidFill>
                <a:latin typeface="Arial"/>
                <a:cs typeface="Arial"/>
              </a:rPr>
              <a:t>; </a:t>
            </a:r>
            <a:r>
              <a:rPr sz="1700" u="heavy" spc="-13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Elsken </a:t>
            </a:r>
            <a:r>
              <a:rPr sz="17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et </a:t>
            </a:r>
            <a:r>
              <a:rPr sz="1700" u="heavy" spc="-5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al, </a:t>
            </a:r>
            <a:r>
              <a:rPr sz="1700" u="heavy" spc="-7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MetaLearn 2017</a:t>
            </a:r>
            <a:r>
              <a:rPr sz="1700" spc="-70">
                <a:solidFill>
                  <a:srgbClr val="A6A6A6"/>
                </a:solidFill>
                <a:latin typeface="Arial"/>
                <a:cs typeface="Arial"/>
              </a:rPr>
              <a:t>; </a:t>
            </a:r>
            <a:r>
              <a:rPr sz="1700" u="heavy" spc="-9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Cortes </a:t>
            </a:r>
            <a:r>
              <a:rPr sz="17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et </a:t>
            </a:r>
            <a:r>
              <a:rPr sz="1700" u="heavy" spc="-5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al, </a:t>
            </a:r>
            <a:r>
              <a:rPr sz="1700" u="heavy" spc="-14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ICML </a:t>
            </a:r>
            <a:r>
              <a:rPr sz="1700" u="heavy" spc="-7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2017</a:t>
            </a:r>
            <a:r>
              <a:rPr sz="1700" spc="-70">
                <a:solidFill>
                  <a:srgbClr val="A6A6A6"/>
                </a:solidFill>
                <a:latin typeface="Arial"/>
                <a:cs typeface="Arial"/>
              </a:rPr>
              <a:t>; </a:t>
            </a:r>
            <a:r>
              <a:rPr sz="1700" u="heavy" spc="-15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Cai </a:t>
            </a:r>
            <a:r>
              <a:rPr sz="17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et</a:t>
            </a:r>
            <a:r>
              <a:rPr sz="1700" u="heavy" spc="-33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1700" u="heavy" spc="-5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al, </a:t>
            </a:r>
            <a:r>
              <a:rPr sz="1700" u="heavy" spc="-14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ICML </a:t>
            </a:r>
            <a:r>
              <a:rPr sz="1700" u="heavy" spc="-5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2018</a:t>
            </a:r>
            <a:r>
              <a:rPr sz="1700" spc="-55">
                <a:solidFill>
                  <a:srgbClr val="A6A6A6"/>
                </a:solidFill>
                <a:latin typeface="Arial"/>
                <a:cs typeface="Arial"/>
              </a:rPr>
              <a:t>]</a:t>
            </a:r>
            <a:endParaRPr sz="17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59</a:t>
            </a:fld>
            <a:endParaRPr spc="-60"/>
          </a:p>
        </p:txBody>
      </p:sp>
      <p:sp>
        <p:nvSpPr>
          <p:cNvPr id="6" name="object 6"/>
          <p:cNvSpPr txBox="1"/>
          <p:nvPr/>
        </p:nvSpPr>
        <p:spPr>
          <a:xfrm>
            <a:off x="2143125" y="6095491"/>
            <a:ext cx="48831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>
                <a:latin typeface="Symbol"/>
                <a:cs typeface="Symbol"/>
              </a:rPr>
              <a:t></a:t>
            </a:r>
            <a:r>
              <a:rPr sz="2400">
                <a:latin typeface="Times New Roman"/>
                <a:cs typeface="Times New Roman"/>
              </a:rPr>
              <a:t> </a:t>
            </a:r>
            <a:r>
              <a:rPr sz="2400" spc="-125">
                <a:latin typeface="Arial"/>
                <a:cs typeface="Arial"/>
              </a:rPr>
              <a:t>enables </a:t>
            </a:r>
            <a:r>
              <a:rPr sz="2400" spc="-40">
                <a:latin typeface="Arial"/>
                <a:cs typeface="Arial"/>
              </a:rPr>
              <a:t>efficient </a:t>
            </a:r>
            <a:r>
              <a:rPr sz="2400" spc="-60">
                <a:latin typeface="Arial"/>
                <a:cs typeface="Arial"/>
              </a:rPr>
              <a:t>architecture</a:t>
            </a:r>
            <a:r>
              <a:rPr sz="2400" spc="-320">
                <a:latin typeface="Arial"/>
                <a:cs typeface="Arial"/>
              </a:rPr>
              <a:t> </a:t>
            </a:r>
            <a:r>
              <a:rPr sz="2400" spc="-145">
                <a:latin typeface="Arial"/>
                <a:cs typeface="Arial"/>
              </a:rPr>
              <a:t>search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12E5947-648F-4718-B6BD-EBFC609E80FE}"/>
              </a:ext>
            </a:extLst>
          </p:cNvPr>
          <p:cNvSpPr/>
          <p:nvPr/>
        </p:nvSpPr>
        <p:spPr>
          <a:xfrm>
            <a:off x="2631057" y="2022894"/>
            <a:ext cx="112144" cy="491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9E033F9-248C-4B2C-85F5-A0CFAF9015EE}"/>
              </a:ext>
            </a:extLst>
          </p:cNvPr>
          <p:cNvSpPr/>
          <p:nvPr/>
        </p:nvSpPr>
        <p:spPr>
          <a:xfrm>
            <a:off x="2743200" y="3342735"/>
            <a:ext cx="103518" cy="3278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51F0245-573A-4740-81D0-9A9BA00D91AC}"/>
              </a:ext>
            </a:extLst>
          </p:cNvPr>
          <p:cNvSpPr/>
          <p:nvPr/>
        </p:nvSpPr>
        <p:spPr>
          <a:xfrm>
            <a:off x="4226944" y="1488056"/>
            <a:ext cx="1147313" cy="11214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箭號: 弧形下彎 12">
            <a:extLst>
              <a:ext uri="{FF2B5EF4-FFF2-40B4-BE49-F238E27FC236}">
                <a16:creationId xmlns:a16="http://schemas.microsoft.com/office/drawing/2014/main" id="{A6EA2DEE-5BA6-46F6-B303-5D90E57F26F1}"/>
              </a:ext>
            </a:extLst>
          </p:cNvPr>
          <p:cNvSpPr/>
          <p:nvPr/>
        </p:nvSpPr>
        <p:spPr>
          <a:xfrm rot="2280000">
            <a:off x="5312695" y="1521270"/>
            <a:ext cx="2484405" cy="733245"/>
          </a:xfrm>
          <a:prstGeom prst="curved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12458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/>
              <a:t>Outl</a:t>
            </a:r>
            <a:r>
              <a:rPr spc="-40"/>
              <a:t>i</a:t>
            </a:r>
            <a:r>
              <a:rPr spc="-150"/>
              <a:t>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9495" y="4747259"/>
            <a:ext cx="1338072" cy="14752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93392" y="5261905"/>
            <a:ext cx="648335" cy="342900"/>
          </a:xfrm>
          <a:custGeom>
            <a:avLst/>
            <a:gdLst/>
            <a:ahLst/>
            <a:cxnLst/>
            <a:rect l="l" t="t" r="r" b="b"/>
            <a:pathLst>
              <a:path w="648335" h="342900">
                <a:moveTo>
                  <a:pt x="497077" y="171154"/>
                </a:moveTo>
                <a:lnTo>
                  <a:pt x="324865" y="271611"/>
                </a:lnTo>
                <a:lnTo>
                  <a:pt x="313561" y="281640"/>
                </a:lnTo>
                <a:lnTo>
                  <a:pt x="307197" y="294788"/>
                </a:lnTo>
                <a:lnTo>
                  <a:pt x="306238" y="309366"/>
                </a:lnTo>
                <a:lnTo>
                  <a:pt x="311150" y="323681"/>
                </a:lnTo>
                <a:lnTo>
                  <a:pt x="321179" y="334995"/>
                </a:lnTo>
                <a:lnTo>
                  <a:pt x="334327" y="341347"/>
                </a:lnTo>
                <a:lnTo>
                  <a:pt x="348904" y="342297"/>
                </a:lnTo>
                <a:lnTo>
                  <a:pt x="363219" y="337410"/>
                </a:lnTo>
                <a:lnTo>
                  <a:pt x="582898" y="209254"/>
                </a:lnTo>
                <a:lnTo>
                  <a:pt x="572643" y="209254"/>
                </a:lnTo>
                <a:lnTo>
                  <a:pt x="572643" y="204047"/>
                </a:lnTo>
                <a:lnTo>
                  <a:pt x="553465" y="204047"/>
                </a:lnTo>
                <a:lnTo>
                  <a:pt x="497077" y="171154"/>
                </a:lnTo>
                <a:close/>
              </a:path>
              <a:path w="648335" h="342900">
                <a:moveTo>
                  <a:pt x="431763" y="133054"/>
                </a:moveTo>
                <a:lnTo>
                  <a:pt x="0" y="133054"/>
                </a:lnTo>
                <a:lnTo>
                  <a:pt x="0" y="209254"/>
                </a:lnTo>
                <a:lnTo>
                  <a:pt x="431763" y="209254"/>
                </a:lnTo>
                <a:lnTo>
                  <a:pt x="497077" y="171154"/>
                </a:lnTo>
                <a:lnTo>
                  <a:pt x="431763" y="133054"/>
                </a:lnTo>
                <a:close/>
              </a:path>
              <a:path w="648335" h="342900">
                <a:moveTo>
                  <a:pt x="582893" y="133054"/>
                </a:moveTo>
                <a:lnTo>
                  <a:pt x="572643" y="133054"/>
                </a:lnTo>
                <a:lnTo>
                  <a:pt x="572643" y="209254"/>
                </a:lnTo>
                <a:lnTo>
                  <a:pt x="582898" y="209254"/>
                </a:lnTo>
                <a:lnTo>
                  <a:pt x="648207" y="171154"/>
                </a:lnTo>
                <a:lnTo>
                  <a:pt x="582893" y="133054"/>
                </a:lnTo>
                <a:close/>
              </a:path>
              <a:path w="648335" h="342900">
                <a:moveTo>
                  <a:pt x="553465" y="138261"/>
                </a:moveTo>
                <a:lnTo>
                  <a:pt x="497077" y="171154"/>
                </a:lnTo>
                <a:lnTo>
                  <a:pt x="553465" y="204047"/>
                </a:lnTo>
                <a:lnTo>
                  <a:pt x="553465" y="138261"/>
                </a:lnTo>
                <a:close/>
              </a:path>
              <a:path w="648335" h="342900">
                <a:moveTo>
                  <a:pt x="572643" y="138261"/>
                </a:moveTo>
                <a:lnTo>
                  <a:pt x="553465" y="138261"/>
                </a:lnTo>
                <a:lnTo>
                  <a:pt x="553465" y="204047"/>
                </a:lnTo>
                <a:lnTo>
                  <a:pt x="572643" y="204047"/>
                </a:lnTo>
                <a:lnTo>
                  <a:pt x="572643" y="138261"/>
                </a:lnTo>
                <a:close/>
              </a:path>
              <a:path w="648335" h="342900">
                <a:moveTo>
                  <a:pt x="348904" y="0"/>
                </a:moveTo>
                <a:lnTo>
                  <a:pt x="334327" y="958"/>
                </a:lnTo>
                <a:lnTo>
                  <a:pt x="321179" y="7322"/>
                </a:lnTo>
                <a:lnTo>
                  <a:pt x="311150" y="18627"/>
                </a:lnTo>
                <a:lnTo>
                  <a:pt x="306238" y="32942"/>
                </a:lnTo>
                <a:lnTo>
                  <a:pt x="307197" y="47519"/>
                </a:lnTo>
                <a:lnTo>
                  <a:pt x="313561" y="60668"/>
                </a:lnTo>
                <a:lnTo>
                  <a:pt x="324865" y="70697"/>
                </a:lnTo>
                <a:lnTo>
                  <a:pt x="497077" y="171154"/>
                </a:lnTo>
                <a:lnTo>
                  <a:pt x="553465" y="138261"/>
                </a:lnTo>
                <a:lnTo>
                  <a:pt x="572643" y="138261"/>
                </a:lnTo>
                <a:lnTo>
                  <a:pt x="572643" y="133054"/>
                </a:lnTo>
                <a:lnTo>
                  <a:pt x="582893" y="133054"/>
                </a:lnTo>
                <a:lnTo>
                  <a:pt x="363219" y="4911"/>
                </a:lnTo>
                <a:lnTo>
                  <a:pt x="348904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44545" y="4423409"/>
            <a:ext cx="5760720" cy="2051685"/>
          </a:xfrm>
          <a:custGeom>
            <a:avLst/>
            <a:gdLst/>
            <a:ahLst/>
            <a:cxnLst/>
            <a:rect l="l" t="t" r="r" b="b"/>
            <a:pathLst>
              <a:path w="5760720" h="2051685">
                <a:moveTo>
                  <a:pt x="0" y="2051304"/>
                </a:moveTo>
                <a:lnTo>
                  <a:pt x="5760720" y="2051304"/>
                </a:lnTo>
                <a:lnTo>
                  <a:pt x="5760720" y="0"/>
                </a:lnTo>
                <a:lnTo>
                  <a:pt x="0" y="0"/>
                </a:lnTo>
                <a:lnTo>
                  <a:pt x="0" y="2051304"/>
                </a:lnTo>
                <a:close/>
              </a:path>
            </a:pathLst>
          </a:custGeom>
          <a:ln w="25908">
            <a:solidFill>
              <a:srgbClr val="385D8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88282" y="5302122"/>
            <a:ext cx="2874010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800" spc="-120">
                <a:latin typeface="Arial"/>
                <a:cs typeface="Arial"/>
              </a:rPr>
              <a:t>End-to-end</a:t>
            </a:r>
            <a:r>
              <a:rPr sz="2800" spc="-140">
                <a:latin typeface="Arial"/>
                <a:cs typeface="Arial"/>
              </a:rPr>
              <a:t> </a:t>
            </a:r>
            <a:r>
              <a:rPr sz="2800" spc="-95">
                <a:latin typeface="Arial"/>
                <a:cs typeface="Arial"/>
              </a:rPr>
              <a:t>learning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88564" y="4494276"/>
            <a:ext cx="5400040" cy="1475740"/>
          </a:xfrm>
          <a:custGeom>
            <a:avLst/>
            <a:gdLst/>
            <a:ahLst/>
            <a:cxnLst/>
            <a:rect l="l" t="t" r="r" b="b"/>
            <a:pathLst>
              <a:path w="5400040" h="1475739">
                <a:moveTo>
                  <a:pt x="0" y="1475232"/>
                </a:moveTo>
                <a:lnTo>
                  <a:pt x="5399532" y="1475232"/>
                </a:lnTo>
                <a:lnTo>
                  <a:pt x="5399532" y="0"/>
                </a:lnTo>
                <a:lnTo>
                  <a:pt x="0" y="0"/>
                </a:lnTo>
                <a:lnTo>
                  <a:pt x="0" y="147523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277361" y="4603241"/>
            <a:ext cx="2159635" cy="1224280"/>
          </a:xfrm>
          <a:prstGeom prst="rect">
            <a:avLst/>
          </a:prstGeom>
          <a:ln w="25907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306705">
              <a:lnSpc>
                <a:spcPts val="2955"/>
              </a:lnSpc>
            </a:pPr>
            <a:r>
              <a:rPr sz="2800" spc="-80">
                <a:latin typeface="Arial"/>
                <a:cs typeface="Arial"/>
              </a:rPr>
              <a:t>Meta-level</a:t>
            </a:r>
            <a:endParaRPr sz="2800">
              <a:latin typeface="Arial"/>
              <a:cs typeface="Arial"/>
            </a:endParaRPr>
          </a:p>
          <a:p>
            <a:pPr marL="172720" marR="166370" indent="156845">
              <a:lnSpc>
                <a:spcPct val="100000"/>
              </a:lnSpc>
            </a:pPr>
            <a:r>
              <a:rPr sz="2800" spc="-95">
                <a:latin typeface="Arial"/>
                <a:cs typeface="Arial"/>
              </a:rPr>
              <a:t>learning </a:t>
            </a:r>
            <a:r>
              <a:rPr sz="2800" spc="35">
                <a:latin typeface="Arial"/>
                <a:cs typeface="Arial"/>
              </a:rPr>
              <a:t>&amp;  </a:t>
            </a:r>
            <a:r>
              <a:rPr sz="2800" spc="-95">
                <a:latin typeface="Arial"/>
                <a:cs typeface="Arial"/>
              </a:rPr>
              <a:t>o</a:t>
            </a:r>
            <a:r>
              <a:rPr sz="2800" spc="-105">
                <a:latin typeface="Arial"/>
                <a:cs typeface="Arial"/>
              </a:rPr>
              <a:t>p</a:t>
            </a:r>
            <a:r>
              <a:rPr sz="2800" spc="10">
                <a:latin typeface="Arial"/>
                <a:cs typeface="Arial"/>
              </a:rPr>
              <a:t>ti</a:t>
            </a:r>
            <a:r>
              <a:rPr sz="2800" spc="35">
                <a:latin typeface="Arial"/>
                <a:cs typeface="Arial"/>
              </a:rPr>
              <a:t>m</a:t>
            </a:r>
            <a:r>
              <a:rPr sz="2800" spc="-85">
                <a:latin typeface="Arial"/>
                <a:cs typeface="Arial"/>
              </a:rPr>
              <a:t>i</a:t>
            </a:r>
            <a:r>
              <a:rPr sz="2800" spc="-250">
                <a:latin typeface="Arial"/>
                <a:cs typeface="Arial"/>
              </a:rPr>
              <a:t>z</a:t>
            </a:r>
            <a:r>
              <a:rPr sz="2800" spc="-240">
                <a:latin typeface="Arial"/>
                <a:cs typeface="Arial"/>
              </a:rPr>
              <a:t>a</a:t>
            </a:r>
            <a:r>
              <a:rPr sz="2800">
                <a:latin typeface="Arial"/>
                <a:cs typeface="Arial"/>
              </a:rPr>
              <a:t>tion</a:t>
            </a:r>
          </a:p>
        </p:txBody>
      </p:sp>
      <p:sp>
        <p:nvSpPr>
          <p:cNvPr id="11" name="object 11"/>
          <p:cNvSpPr/>
          <p:nvPr/>
        </p:nvSpPr>
        <p:spPr>
          <a:xfrm>
            <a:off x="5616702" y="5169935"/>
            <a:ext cx="612140" cy="171450"/>
          </a:xfrm>
          <a:custGeom>
            <a:avLst/>
            <a:gdLst/>
            <a:ahLst/>
            <a:cxnLst/>
            <a:rect l="l" t="t" r="r" b="b"/>
            <a:pathLst>
              <a:path w="612139" h="171450">
                <a:moveTo>
                  <a:pt x="536466" y="85578"/>
                </a:moveTo>
                <a:lnTo>
                  <a:pt x="450469" y="135743"/>
                </a:lnTo>
                <a:lnTo>
                  <a:pt x="444789" y="140795"/>
                </a:lnTo>
                <a:lnTo>
                  <a:pt x="441610" y="147395"/>
                </a:lnTo>
                <a:lnTo>
                  <a:pt x="441146" y="154709"/>
                </a:lnTo>
                <a:lnTo>
                  <a:pt x="443611" y="161905"/>
                </a:lnTo>
                <a:lnTo>
                  <a:pt x="448643" y="167512"/>
                </a:lnTo>
                <a:lnTo>
                  <a:pt x="455199" y="170668"/>
                </a:lnTo>
                <a:lnTo>
                  <a:pt x="462470" y="171156"/>
                </a:lnTo>
                <a:lnTo>
                  <a:pt x="469646" y="168763"/>
                </a:lnTo>
                <a:lnTo>
                  <a:pt x="579507" y="104628"/>
                </a:lnTo>
                <a:lnTo>
                  <a:pt x="574294" y="104628"/>
                </a:lnTo>
                <a:lnTo>
                  <a:pt x="574294" y="102088"/>
                </a:lnTo>
                <a:lnTo>
                  <a:pt x="564769" y="102088"/>
                </a:lnTo>
                <a:lnTo>
                  <a:pt x="536466" y="85578"/>
                </a:lnTo>
                <a:close/>
              </a:path>
              <a:path w="612139" h="171450">
                <a:moveTo>
                  <a:pt x="503809" y="66528"/>
                </a:moveTo>
                <a:lnTo>
                  <a:pt x="0" y="66528"/>
                </a:lnTo>
                <a:lnTo>
                  <a:pt x="0" y="104628"/>
                </a:lnTo>
                <a:lnTo>
                  <a:pt x="503809" y="104628"/>
                </a:lnTo>
                <a:lnTo>
                  <a:pt x="536466" y="85578"/>
                </a:lnTo>
                <a:lnTo>
                  <a:pt x="503809" y="66528"/>
                </a:lnTo>
                <a:close/>
              </a:path>
              <a:path w="612139" h="171450">
                <a:moveTo>
                  <a:pt x="579507" y="66528"/>
                </a:moveTo>
                <a:lnTo>
                  <a:pt x="574294" y="66528"/>
                </a:lnTo>
                <a:lnTo>
                  <a:pt x="574294" y="104628"/>
                </a:lnTo>
                <a:lnTo>
                  <a:pt x="579507" y="104628"/>
                </a:lnTo>
                <a:lnTo>
                  <a:pt x="612139" y="85578"/>
                </a:lnTo>
                <a:lnTo>
                  <a:pt x="579507" y="66528"/>
                </a:lnTo>
                <a:close/>
              </a:path>
              <a:path w="612139" h="171450">
                <a:moveTo>
                  <a:pt x="564769" y="69068"/>
                </a:moveTo>
                <a:lnTo>
                  <a:pt x="536466" y="85578"/>
                </a:lnTo>
                <a:lnTo>
                  <a:pt x="564769" y="102088"/>
                </a:lnTo>
                <a:lnTo>
                  <a:pt x="564769" y="69068"/>
                </a:lnTo>
                <a:close/>
              </a:path>
              <a:path w="612139" h="171450">
                <a:moveTo>
                  <a:pt x="574294" y="69068"/>
                </a:moveTo>
                <a:lnTo>
                  <a:pt x="564769" y="69068"/>
                </a:lnTo>
                <a:lnTo>
                  <a:pt x="564769" y="102088"/>
                </a:lnTo>
                <a:lnTo>
                  <a:pt x="574294" y="102088"/>
                </a:lnTo>
                <a:lnTo>
                  <a:pt x="574294" y="69068"/>
                </a:lnTo>
                <a:close/>
              </a:path>
              <a:path w="612139" h="171450">
                <a:moveTo>
                  <a:pt x="462470" y="0"/>
                </a:moveTo>
                <a:lnTo>
                  <a:pt x="455199" y="488"/>
                </a:lnTo>
                <a:lnTo>
                  <a:pt x="448643" y="3643"/>
                </a:lnTo>
                <a:lnTo>
                  <a:pt x="443611" y="9251"/>
                </a:lnTo>
                <a:lnTo>
                  <a:pt x="441146" y="16446"/>
                </a:lnTo>
                <a:lnTo>
                  <a:pt x="441610" y="23760"/>
                </a:lnTo>
                <a:lnTo>
                  <a:pt x="444789" y="30360"/>
                </a:lnTo>
                <a:lnTo>
                  <a:pt x="450469" y="35413"/>
                </a:lnTo>
                <a:lnTo>
                  <a:pt x="536466" y="85578"/>
                </a:lnTo>
                <a:lnTo>
                  <a:pt x="564769" y="69068"/>
                </a:lnTo>
                <a:lnTo>
                  <a:pt x="574294" y="69068"/>
                </a:lnTo>
                <a:lnTo>
                  <a:pt x="574294" y="66528"/>
                </a:lnTo>
                <a:lnTo>
                  <a:pt x="579507" y="66528"/>
                </a:lnTo>
                <a:lnTo>
                  <a:pt x="469646" y="2393"/>
                </a:lnTo>
                <a:lnTo>
                  <a:pt x="462470" y="0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372605" y="4818126"/>
            <a:ext cx="1728470" cy="862965"/>
          </a:xfrm>
          <a:prstGeom prst="rect">
            <a:avLst/>
          </a:prstGeom>
          <a:ln w="25907">
            <a:solidFill>
              <a:srgbClr val="385D89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20"/>
              </a:lnSpc>
            </a:pPr>
            <a:r>
              <a:rPr sz="2800" spc="-150">
                <a:latin typeface="Arial"/>
                <a:cs typeface="Arial"/>
              </a:rPr>
              <a:t>Learning</a:t>
            </a:r>
            <a:endParaRPr sz="2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800" spc="-145">
                <a:latin typeface="Arial"/>
                <a:cs typeface="Arial"/>
              </a:rPr>
              <a:t>box</a:t>
            </a:r>
            <a:endParaRPr sz="2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270775" y="5825490"/>
            <a:ext cx="2985135" cy="498475"/>
          </a:xfrm>
          <a:custGeom>
            <a:avLst/>
            <a:gdLst/>
            <a:ahLst/>
            <a:cxnLst/>
            <a:rect l="l" t="t" r="r" b="b"/>
            <a:pathLst>
              <a:path w="2985134" h="498475">
                <a:moveTo>
                  <a:pt x="85578" y="221546"/>
                </a:moveTo>
                <a:lnTo>
                  <a:pt x="66528" y="254203"/>
                </a:lnTo>
                <a:lnTo>
                  <a:pt x="66528" y="479298"/>
                </a:lnTo>
                <a:lnTo>
                  <a:pt x="68022" y="486710"/>
                </a:lnTo>
                <a:lnTo>
                  <a:pt x="72100" y="492766"/>
                </a:lnTo>
                <a:lnTo>
                  <a:pt x="78154" y="496850"/>
                </a:lnTo>
                <a:lnTo>
                  <a:pt x="85578" y="498348"/>
                </a:lnTo>
                <a:lnTo>
                  <a:pt x="2965938" y="498348"/>
                </a:lnTo>
                <a:lnTo>
                  <a:pt x="2973361" y="496850"/>
                </a:lnTo>
                <a:lnTo>
                  <a:pt x="2979416" y="492766"/>
                </a:lnTo>
                <a:lnTo>
                  <a:pt x="2983493" y="486710"/>
                </a:lnTo>
                <a:lnTo>
                  <a:pt x="2984988" y="479298"/>
                </a:lnTo>
                <a:lnTo>
                  <a:pt x="104628" y="479298"/>
                </a:lnTo>
                <a:lnTo>
                  <a:pt x="85578" y="460248"/>
                </a:lnTo>
                <a:lnTo>
                  <a:pt x="104628" y="460248"/>
                </a:lnTo>
                <a:lnTo>
                  <a:pt x="104628" y="254203"/>
                </a:lnTo>
                <a:lnTo>
                  <a:pt x="85578" y="221546"/>
                </a:lnTo>
                <a:close/>
              </a:path>
              <a:path w="2985134" h="498475">
                <a:moveTo>
                  <a:pt x="104628" y="460248"/>
                </a:moveTo>
                <a:lnTo>
                  <a:pt x="85578" y="460248"/>
                </a:lnTo>
                <a:lnTo>
                  <a:pt x="104628" y="479298"/>
                </a:lnTo>
                <a:lnTo>
                  <a:pt x="104628" y="460248"/>
                </a:lnTo>
                <a:close/>
              </a:path>
              <a:path w="2985134" h="498475">
                <a:moveTo>
                  <a:pt x="2946888" y="460248"/>
                </a:moveTo>
                <a:lnTo>
                  <a:pt x="104628" y="460248"/>
                </a:lnTo>
                <a:lnTo>
                  <a:pt x="104628" y="479298"/>
                </a:lnTo>
                <a:lnTo>
                  <a:pt x="2946888" y="479298"/>
                </a:lnTo>
                <a:lnTo>
                  <a:pt x="2946888" y="460248"/>
                </a:lnTo>
                <a:close/>
              </a:path>
              <a:path w="2985134" h="498475">
                <a:moveTo>
                  <a:pt x="2984988" y="0"/>
                </a:moveTo>
                <a:lnTo>
                  <a:pt x="2946888" y="0"/>
                </a:lnTo>
                <a:lnTo>
                  <a:pt x="2946888" y="479298"/>
                </a:lnTo>
                <a:lnTo>
                  <a:pt x="2965938" y="460248"/>
                </a:lnTo>
                <a:lnTo>
                  <a:pt x="2984988" y="460248"/>
                </a:lnTo>
                <a:lnTo>
                  <a:pt x="2984988" y="0"/>
                </a:lnTo>
                <a:close/>
              </a:path>
              <a:path w="2985134" h="498475">
                <a:moveTo>
                  <a:pt x="2984988" y="460248"/>
                </a:moveTo>
                <a:lnTo>
                  <a:pt x="2965938" y="460248"/>
                </a:lnTo>
                <a:lnTo>
                  <a:pt x="2946888" y="479298"/>
                </a:lnTo>
                <a:lnTo>
                  <a:pt x="2984988" y="479298"/>
                </a:lnTo>
                <a:lnTo>
                  <a:pt x="2984988" y="460248"/>
                </a:lnTo>
                <a:close/>
              </a:path>
              <a:path w="2985134" h="498475">
                <a:moveTo>
                  <a:pt x="85578" y="145834"/>
                </a:moveTo>
                <a:lnTo>
                  <a:pt x="2393" y="288340"/>
                </a:lnTo>
                <a:lnTo>
                  <a:pt x="0" y="295502"/>
                </a:lnTo>
                <a:lnTo>
                  <a:pt x="488" y="302790"/>
                </a:lnTo>
                <a:lnTo>
                  <a:pt x="3643" y="309368"/>
                </a:lnTo>
                <a:lnTo>
                  <a:pt x="9251" y="314401"/>
                </a:lnTo>
                <a:lnTo>
                  <a:pt x="16446" y="316842"/>
                </a:lnTo>
                <a:lnTo>
                  <a:pt x="23760" y="316368"/>
                </a:lnTo>
                <a:lnTo>
                  <a:pt x="30360" y="313195"/>
                </a:lnTo>
                <a:lnTo>
                  <a:pt x="35413" y="307543"/>
                </a:lnTo>
                <a:lnTo>
                  <a:pt x="66528" y="254203"/>
                </a:lnTo>
                <a:lnTo>
                  <a:pt x="66528" y="183642"/>
                </a:lnTo>
                <a:lnTo>
                  <a:pt x="107647" y="183642"/>
                </a:lnTo>
                <a:lnTo>
                  <a:pt x="85578" y="145834"/>
                </a:lnTo>
                <a:close/>
              </a:path>
              <a:path w="2985134" h="498475">
                <a:moveTo>
                  <a:pt x="107647" y="183642"/>
                </a:moveTo>
                <a:lnTo>
                  <a:pt x="104628" y="183642"/>
                </a:lnTo>
                <a:lnTo>
                  <a:pt x="104628" y="254203"/>
                </a:lnTo>
                <a:lnTo>
                  <a:pt x="135743" y="307543"/>
                </a:lnTo>
                <a:lnTo>
                  <a:pt x="140795" y="313195"/>
                </a:lnTo>
                <a:lnTo>
                  <a:pt x="147395" y="316368"/>
                </a:lnTo>
                <a:lnTo>
                  <a:pt x="154709" y="316842"/>
                </a:lnTo>
                <a:lnTo>
                  <a:pt x="161905" y="314401"/>
                </a:lnTo>
                <a:lnTo>
                  <a:pt x="167512" y="309368"/>
                </a:lnTo>
                <a:lnTo>
                  <a:pt x="170668" y="302790"/>
                </a:lnTo>
                <a:lnTo>
                  <a:pt x="171156" y="295502"/>
                </a:lnTo>
                <a:lnTo>
                  <a:pt x="168763" y="288340"/>
                </a:lnTo>
                <a:lnTo>
                  <a:pt x="107647" y="183642"/>
                </a:lnTo>
                <a:close/>
              </a:path>
              <a:path w="2985134" h="498475">
                <a:moveTo>
                  <a:pt x="104628" y="183642"/>
                </a:moveTo>
                <a:lnTo>
                  <a:pt x="66528" y="183642"/>
                </a:lnTo>
                <a:lnTo>
                  <a:pt x="66528" y="254203"/>
                </a:lnTo>
                <a:lnTo>
                  <a:pt x="85578" y="221546"/>
                </a:lnTo>
                <a:lnTo>
                  <a:pt x="69068" y="193243"/>
                </a:lnTo>
                <a:lnTo>
                  <a:pt x="104628" y="193243"/>
                </a:lnTo>
                <a:lnTo>
                  <a:pt x="104628" y="183642"/>
                </a:lnTo>
                <a:close/>
              </a:path>
              <a:path w="2985134" h="498475">
                <a:moveTo>
                  <a:pt x="104628" y="193243"/>
                </a:moveTo>
                <a:lnTo>
                  <a:pt x="102088" y="193243"/>
                </a:lnTo>
                <a:lnTo>
                  <a:pt x="85578" y="221546"/>
                </a:lnTo>
                <a:lnTo>
                  <a:pt x="104628" y="254203"/>
                </a:lnTo>
                <a:lnTo>
                  <a:pt x="104628" y="193243"/>
                </a:lnTo>
                <a:close/>
              </a:path>
              <a:path w="2985134" h="498475">
                <a:moveTo>
                  <a:pt x="102088" y="193243"/>
                </a:moveTo>
                <a:lnTo>
                  <a:pt x="69068" y="193243"/>
                </a:lnTo>
                <a:lnTo>
                  <a:pt x="85578" y="221546"/>
                </a:lnTo>
                <a:lnTo>
                  <a:pt x="102088" y="193243"/>
                </a:lnTo>
                <a:close/>
              </a:path>
            </a:pathLst>
          </a:custGeom>
          <a:solidFill>
            <a:srgbClr val="497DB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3630167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9144">
            <a:solidFill>
              <a:srgbClr val="497DB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389026" y="915695"/>
            <a:ext cx="8423275" cy="330200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527685" indent="-514984">
              <a:lnSpc>
                <a:spcPct val="100000"/>
              </a:lnSpc>
              <a:spcBef>
                <a:spcPts val="7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55">
                <a:solidFill>
                  <a:srgbClr val="1E469F"/>
                </a:solidFill>
                <a:latin typeface="Arial"/>
                <a:cs typeface="Arial"/>
              </a:rPr>
              <a:t>Modern </a:t>
            </a: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Hyperparameter</a:t>
            </a:r>
            <a:r>
              <a:rPr sz="2800" spc="-19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spc="-80">
                <a:solidFill>
                  <a:srgbClr val="1E469F"/>
                </a:solidFill>
                <a:latin typeface="Arial"/>
                <a:cs typeface="Arial"/>
              </a:rPr>
              <a:t>Optimization</a:t>
            </a:r>
            <a:endParaRPr sz="28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675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120">
                <a:solidFill>
                  <a:srgbClr val="1E469F"/>
                </a:solidFill>
                <a:latin typeface="Arial"/>
                <a:cs typeface="Arial"/>
              </a:rPr>
              <a:t>Neural </a:t>
            </a:r>
            <a:r>
              <a:rPr sz="2800" spc="-75">
                <a:solidFill>
                  <a:srgbClr val="1E469F"/>
                </a:solidFill>
                <a:latin typeface="Arial"/>
                <a:cs typeface="Arial"/>
              </a:rPr>
              <a:t>Architecture</a:t>
            </a:r>
            <a:r>
              <a:rPr sz="2800" spc="-14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spc="-215">
                <a:solidFill>
                  <a:srgbClr val="1E469F"/>
                </a:solidFill>
                <a:latin typeface="Arial"/>
                <a:cs typeface="Arial"/>
              </a:rPr>
              <a:t>Search</a:t>
            </a:r>
            <a:endParaRPr sz="2800">
              <a:latin typeface="Arial"/>
              <a:cs typeface="Arial"/>
            </a:endParaRPr>
          </a:p>
          <a:p>
            <a:pPr marL="527685" indent="-514984">
              <a:lnSpc>
                <a:spcPct val="100000"/>
              </a:lnSpc>
              <a:spcBef>
                <a:spcPts val="670"/>
              </a:spcBef>
              <a:buAutoNum type="arabicPeriod"/>
              <a:tabLst>
                <a:tab pos="527685" algn="l"/>
                <a:tab pos="528320" algn="l"/>
              </a:tabLst>
            </a:pPr>
            <a:r>
              <a:rPr sz="2800" spc="-60">
                <a:solidFill>
                  <a:srgbClr val="1E469F"/>
                </a:solidFill>
                <a:latin typeface="Arial"/>
                <a:cs typeface="Arial"/>
              </a:rPr>
              <a:t>Meta</a:t>
            </a:r>
            <a:r>
              <a:rPr sz="2800" spc="-15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spc="-145">
                <a:solidFill>
                  <a:srgbClr val="1E469F"/>
                </a:solidFill>
                <a:latin typeface="Arial"/>
                <a:cs typeface="Arial"/>
              </a:rPr>
              <a:t>Learning</a:t>
            </a:r>
            <a:endParaRPr sz="2800">
              <a:latin typeface="Arial"/>
              <a:cs typeface="Arial"/>
            </a:endParaRPr>
          </a:p>
          <a:p>
            <a:pPr marL="3161665">
              <a:lnSpc>
                <a:spcPct val="100000"/>
              </a:lnSpc>
              <a:spcBef>
                <a:spcPts val="875"/>
              </a:spcBef>
            </a:pPr>
            <a:r>
              <a:rPr sz="2600" spc="-155">
                <a:solidFill>
                  <a:srgbClr val="1E469F"/>
                </a:solidFill>
                <a:latin typeface="Arial"/>
                <a:cs typeface="Arial"/>
              </a:rPr>
              <a:t>For </a:t>
            </a:r>
            <a:r>
              <a:rPr sz="2600" spc="-80">
                <a:solidFill>
                  <a:srgbClr val="1E469F"/>
                </a:solidFill>
                <a:latin typeface="Arial"/>
                <a:cs typeface="Arial"/>
              </a:rPr>
              <a:t>more </a:t>
            </a:r>
            <a:r>
              <a:rPr sz="2600" spc="-85">
                <a:solidFill>
                  <a:srgbClr val="1E469F"/>
                </a:solidFill>
                <a:latin typeface="Arial"/>
                <a:cs typeface="Arial"/>
              </a:rPr>
              <a:t>details, </a:t>
            </a:r>
            <a:r>
              <a:rPr sz="2600" spc="-160">
                <a:solidFill>
                  <a:srgbClr val="1E469F"/>
                </a:solidFill>
                <a:latin typeface="Arial"/>
                <a:cs typeface="Arial"/>
              </a:rPr>
              <a:t>see:</a:t>
            </a:r>
            <a:r>
              <a:rPr sz="2600" spc="-27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600" u="heavy" spc="-4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automl.org/book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>
              <a:latin typeface="Times New Roman"/>
              <a:cs typeface="Times New Roman"/>
            </a:endParaRPr>
          </a:p>
          <a:p>
            <a:pPr marL="1753235">
              <a:lnSpc>
                <a:spcPct val="100000"/>
              </a:lnSpc>
            </a:pPr>
            <a:r>
              <a:rPr sz="2800" b="1" spc="-190">
                <a:solidFill>
                  <a:srgbClr val="1E469F"/>
                </a:solidFill>
                <a:latin typeface="Arial"/>
                <a:cs typeface="Arial"/>
              </a:rPr>
              <a:t>AutoML: </a:t>
            </a:r>
            <a:r>
              <a:rPr sz="2800" b="1" spc="-105">
                <a:solidFill>
                  <a:srgbClr val="1E469F"/>
                </a:solidFill>
                <a:latin typeface="Arial"/>
                <a:cs typeface="Arial"/>
              </a:rPr>
              <a:t>true </a:t>
            </a:r>
            <a:r>
              <a:rPr sz="2800" b="1" spc="-155">
                <a:solidFill>
                  <a:srgbClr val="1E469F"/>
                </a:solidFill>
                <a:latin typeface="Arial"/>
                <a:cs typeface="Arial"/>
              </a:rPr>
              <a:t>end-to-end</a:t>
            </a:r>
            <a:r>
              <a:rPr sz="2800" b="1" spc="-9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b="1" spc="-180">
                <a:solidFill>
                  <a:srgbClr val="1E469F"/>
                </a:solidFill>
                <a:latin typeface="Arial"/>
                <a:cs typeface="Arial"/>
              </a:rPr>
              <a:t>learning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6</a:t>
            </a:fld>
            <a:endParaRPr spc="-6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58572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/>
              <a:t>Weight </a:t>
            </a:r>
            <a:r>
              <a:rPr spc="-190"/>
              <a:t>Sharing </a:t>
            </a:r>
            <a:r>
              <a:rPr spc="50"/>
              <a:t>&amp; </a:t>
            </a:r>
            <a:r>
              <a:rPr spc="-140"/>
              <a:t>One-shot</a:t>
            </a:r>
            <a:r>
              <a:rPr spc="-465"/>
              <a:t> </a:t>
            </a:r>
            <a:r>
              <a:rPr spc="-105"/>
              <a:t>Models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464" y="1344026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6440" y="1169619"/>
            <a:ext cx="7063740" cy="1063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>
                <a:solidFill>
                  <a:srgbClr val="1E469F"/>
                </a:solidFill>
                <a:latin typeface="Arial"/>
                <a:cs typeface="Arial"/>
              </a:rPr>
              <a:t>Convolutional </a:t>
            </a:r>
            <a:r>
              <a:rPr sz="2400" spc="-100">
                <a:solidFill>
                  <a:srgbClr val="1E469F"/>
                </a:solidFill>
                <a:latin typeface="Arial"/>
                <a:cs typeface="Arial"/>
              </a:rPr>
              <a:t>Neural </a:t>
            </a:r>
            <a:r>
              <a:rPr sz="2400" spc="-155">
                <a:solidFill>
                  <a:srgbClr val="1E469F"/>
                </a:solidFill>
                <a:latin typeface="Arial"/>
                <a:cs typeface="Arial"/>
              </a:rPr>
              <a:t>Fabrics </a:t>
            </a:r>
            <a:r>
              <a:rPr sz="1900" u="heavy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[Saxena </a:t>
            </a:r>
            <a:r>
              <a:rPr sz="19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&amp; </a:t>
            </a:r>
            <a:r>
              <a:rPr sz="1900" u="heavy" spc="-2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Verbeek, </a:t>
            </a:r>
            <a:r>
              <a:rPr sz="19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NIPS</a:t>
            </a:r>
            <a:r>
              <a:rPr sz="1900" u="heavy" spc="4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9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2016]</a:t>
            </a:r>
            <a:endParaRPr sz="19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10"/>
              </a:spcBef>
              <a:buChar char="–"/>
              <a:tabLst>
                <a:tab pos="413384" algn="l"/>
                <a:tab pos="414020" algn="l"/>
              </a:tabLst>
            </a:pPr>
            <a:r>
              <a:rPr sz="2200" spc="-155">
                <a:latin typeface="Arial"/>
                <a:cs typeface="Arial"/>
              </a:rPr>
              <a:t>Embed </a:t>
            </a:r>
            <a:r>
              <a:rPr sz="2200" spc="-125">
                <a:latin typeface="Arial"/>
                <a:cs typeface="Arial"/>
              </a:rPr>
              <a:t>an </a:t>
            </a:r>
            <a:r>
              <a:rPr sz="2200" spc="-70">
                <a:latin typeface="Arial"/>
                <a:cs typeface="Arial"/>
              </a:rPr>
              <a:t>exponentially </a:t>
            </a:r>
            <a:r>
              <a:rPr sz="2200" spc="-100">
                <a:latin typeface="Arial"/>
                <a:cs typeface="Arial"/>
              </a:rPr>
              <a:t>large </a:t>
            </a:r>
            <a:r>
              <a:rPr sz="2200" spc="-70">
                <a:latin typeface="Arial"/>
                <a:cs typeface="Arial"/>
              </a:rPr>
              <a:t>number </a:t>
            </a:r>
            <a:r>
              <a:rPr sz="2200" spc="-5">
                <a:latin typeface="Arial"/>
                <a:cs typeface="Arial"/>
              </a:rPr>
              <a:t>of</a:t>
            </a:r>
            <a:r>
              <a:rPr sz="2200" spc="-140">
                <a:latin typeface="Arial"/>
                <a:cs typeface="Arial"/>
              </a:rPr>
              <a:t> </a:t>
            </a:r>
            <a:r>
              <a:rPr sz="2200" spc="-75">
                <a:latin typeface="Arial"/>
                <a:cs typeface="Arial"/>
              </a:rPr>
              <a:t>architectures</a:t>
            </a:r>
            <a:endParaRPr sz="22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buChar char="–"/>
              <a:tabLst>
                <a:tab pos="413384" algn="l"/>
                <a:tab pos="414020" algn="l"/>
              </a:tabLst>
            </a:pPr>
            <a:r>
              <a:rPr sz="2200" spc="-215">
                <a:latin typeface="Arial"/>
                <a:cs typeface="Arial"/>
              </a:rPr>
              <a:t>Each </a:t>
            </a:r>
            <a:r>
              <a:rPr sz="2200" spc="-55">
                <a:latin typeface="Arial"/>
                <a:cs typeface="Arial"/>
              </a:rPr>
              <a:t>path through </a:t>
            </a:r>
            <a:r>
              <a:rPr sz="2200" spc="-30">
                <a:latin typeface="Arial"/>
                <a:cs typeface="Arial"/>
              </a:rPr>
              <a:t>the </a:t>
            </a:r>
            <a:r>
              <a:rPr sz="2200" spc="-60">
                <a:latin typeface="Arial"/>
                <a:cs typeface="Arial"/>
              </a:rPr>
              <a:t>fabric </a:t>
            </a:r>
            <a:r>
              <a:rPr sz="2200" spc="-114">
                <a:latin typeface="Arial"/>
                <a:cs typeface="Arial"/>
              </a:rPr>
              <a:t>is </a:t>
            </a:r>
            <a:r>
              <a:rPr sz="2200" spc="-120">
                <a:latin typeface="Arial"/>
                <a:cs typeface="Arial"/>
              </a:rPr>
              <a:t>an</a:t>
            </a:r>
            <a:r>
              <a:rPr sz="2200" spc="-300">
                <a:latin typeface="Arial"/>
                <a:cs typeface="Arial"/>
              </a:rPr>
              <a:t> </a:t>
            </a:r>
            <a:r>
              <a:rPr sz="2200" spc="-60">
                <a:latin typeface="Arial"/>
                <a:cs typeface="Arial"/>
              </a:rPr>
              <a:t>architecture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6146" y="2833039"/>
            <a:ext cx="8431345" cy="16366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20241" y="4709921"/>
            <a:ext cx="65620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5">
                <a:latin typeface="Arial"/>
                <a:cs typeface="Arial"/>
              </a:rPr>
              <a:t>Figure: </a:t>
            </a:r>
            <a:r>
              <a:rPr sz="2000" spc="-130">
                <a:latin typeface="Arial"/>
                <a:cs typeface="Arial"/>
              </a:rPr>
              <a:t>Fabrics </a:t>
            </a:r>
            <a:r>
              <a:rPr sz="2000" spc="-80">
                <a:latin typeface="Arial"/>
                <a:cs typeface="Arial"/>
              </a:rPr>
              <a:t>embedding </a:t>
            </a:r>
            <a:r>
              <a:rPr sz="2000" spc="5">
                <a:latin typeface="Arial"/>
                <a:cs typeface="Arial"/>
              </a:rPr>
              <a:t>two </a:t>
            </a:r>
            <a:r>
              <a:rPr sz="2000" spc="-75">
                <a:latin typeface="Arial"/>
                <a:cs typeface="Arial"/>
              </a:rPr>
              <a:t>7-layer </a:t>
            </a:r>
            <a:r>
              <a:rPr sz="2000" spc="-229">
                <a:latin typeface="Arial"/>
                <a:cs typeface="Arial"/>
              </a:rPr>
              <a:t>CNNs </a:t>
            </a:r>
            <a:r>
              <a:rPr sz="2000" spc="-60">
                <a:latin typeface="Arial"/>
                <a:cs typeface="Arial"/>
              </a:rPr>
              <a:t>(red,</a:t>
            </a:r>
            <a:r>
              <a:rPr sz="2000" spc="-175">
                <a:latin typeface="Arial"/>
                <a:cs typeface="Arial"/>
              </a:rPr>
              <a:t> </a:t>
            </a:r>
            <a:r>
              <a:rPr sz="2000" spc="-85">
                <a:latin typeface="Arial"/>
                <a:cs typeface="Arial"/>
              </a:rPr>
              <a:t>green).</a:t>
            </a:r>
            <a:endParaRPr sz="2000">
              <a:latin typeface="Arial"/>
              <a:cs typeface="Arial"/>
            </a:endParaRPr>
          </a:p>
          <a:p>
            <a:pPr marL="777875">
              <a:lnSpc>
                <a:spcPct val="100000"/>
              </a:lnSpc>
              <a:spcBef>
                <a:spcPts val="5"/>
              </a:spcBef>
            </a:pPr>
            <a:r>
              <a:rPr sz="2000" spc="-100">
                <a:latin typeface="Arial"/>
                <a:cs typeface="Arial"/>
              </a:rPr>
              <a:t>Feature </a:t>
            </a:r>
            <a:r>
              <a:rPr sz="2000" spc="-95">
                <a:latin typeface="Arial"/>
                <a:cs typeface="Arial"/>
              </a:rPr>
              <a:t>map </a:t>
            </a:r>
            <a:r>
              <a:rPr sz="2000" spc="-165">
                <a:latin typeface="Arial"/>
                <a:cs typeface="Arial"/>
              </a:rPr>
              <a:t>sizes </a:t>
            </a:r>
            <a:r>
              <a:rPr sz="2000" spc="-5">
                <a:latin typeface="Arial"/>
                <a:cs typeface="Arial"/>
              </a:rPr>
              <a:t>of </a:t>
            </a:r>
            <a:r>
              <a:rPr sz="2000" spc="-20">
                <a:latin typeface="Arial"/>
                <a:cs typeface="Arial"/>
              </a:rPr>
              <a:t>the </a:t>
            </a:r>
            <a:r>
              <a:rPr sz="2000" spc="-229">
                <a:latin typeface="Arial"/>
                <a:cs typeface="Arial"/>
              </a:rPr>
              <a:t>CNN </a:t>
            </a:r>
            <a:r>
              <a:rPr sz="2000" spc="-110">
                <a:latin typeface="Arial"/>
                <a:cs typeface="Arial"/>
              </a:rPr>
              <a:t>layers </a:t>
            </a:r>
            <a:r>
              <a:rPr sz="2000" spc="-90">
                <a:latin typeface="Arial"/>
                <a:cs typeface="Arial"/>
              </a:rPr>
              <a:t>are </a:t>
            </a:r>
            <a:r>
              <a:rPr sz="2000" spc="-95">
                <a:latin typeface="Arial"/>
                <a:cs typeface="Arial"/>
              </a:rPr>
              <a:t>given </a:t>
            </a:r>
            <a:r>
              <a:rPr sz="2000" spc="-80">
                <a:latin typeface="Arial"/>
                <a:cs typeface="Arial"/>
              </a:rPr>
              <a:t>by</a:t>
            </a:r>
            <a:r>
              <a:rPr sz="2000" spc="-140">
                <a:latin typeface="Arial"/>
                <a:cs typeface="Arial"/>
              </a:rPr>
              <a:t> </a:t>
            </a:r>
            <a:r>
              <a:rPr sz="2000" spc="-55">
                <a:latin typeface="Arial"/>
                <a:cs typeface="Arial"/>
              </a:rPr>
              <a:t>height.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60</a:t>
            </a:fld>
            <a:endParaRPr spc="-60"/>
          </a:p>
        </p:txBody>
      </p:sp>
      <p:pic>
        <p:nvPicPr>
          <p:cNvPr id="13" name="圖片 13">
            <a:extLst>
              <a:ext uri="{FF2B5EF4-FFF2-40B4-BE49-F238E27FC236}">
                <a16:creationId xmlns:a16="http://schemas.microsoft.com/office/drawing/2014/main" id="{EED18B0A-DDAE-4927-AADC-B81144818C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250" y="1234116"/>
            <a:ext cx="7832783" cy="43897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58572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/>
              <a:t>Weight </a:t>
            </a:r>
            <a:r>
              <a:rPr spc="-190"/>
              <a:t>Sharing </a:t>
            </a:r>
            <a:r>
              <a:rPr spc="50"/>
              <a:t>&amp; </a:t>
            </a:r>
            <a:r>
              <a:rPr spc="-140"/>
              <a:t>One-shot</a:t>
            </a:r>
            <a:r>
              <a:rPr spc="-465"/>
              <a:t> </a:t>
            </a:r>
            <a:r>
              <a:rPr spc="-105"/>
              <a:t>Models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4464" y="1344026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26440" y="1169619"/>
            <a:ext cx="7063740" cy="1063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85">
                <a:solidFill>
                  <a:srgbClr val="1E469F"/>
                </a:solidFill>
                <a:latin typeface="Arial"/>
                <a:cs typeface="Arial"/>
              </a:rPr>
              <a:t>Convolutional </a:t>
            </a:r>
            <a:r>
              <a:rPr sz="2400" spc="-100">
                <a:solidFill>
                  <a:srgbClr val="1E469F"/>
                </a:solidFill>
                <a:latin typeface="Arial"/>
                <a:cs typeface="Arial"/>
              </a:rPr>
              <a:t>Neural </a:t>
            </a:r>
            <a:r>
              <a:rPr sz="2400" spc="-155">
                <a:solidFill>
                  <a:srgbClr val="1E469F"/>
                </a:solidFill>
                <a:latin typeface="Arial"/>
                <a:cs typeface="Arial"/>
              </a:rPr>
              <a:t>Fabrics </a:t>
            </a:r>
            <a:r>
              <a:rPr sz="1900" u="heavy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[Saxena </a:t>
            </a:r>
            <a:r>
              <a:rPr sz="19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&amp; </a:t>
            </a:r>
            <a:r>
              <a:rPr sz="1900" u="heavy" spc="-2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Verbeek, </a:t>
            </a:r>
            <a:r>
              <a:rPr sz="19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NIPS</a:t>
            </a:r>
            <a:r>
              <a:rPr sz="1900" u="heavy" spc="4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9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2016]</a:t>
            </a:r>
            <a:endParaRPr sz="19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10"/>
              </a:spcBef>
              <a:buChar char="–"/>
              <a:tabLst>
                <a:tab pos="413384" algn="l"/>
                <a:tab pos="414020" algn="l"/>
              </a:tabLst>
            </a:pPr>
            <a:r>
              <a:rPr sz="2200" spc="-155">
                <a:latin typeface="Arial"/>
                <a:cs typeface="Arial"/>
              </a:rPr>
              <a:t>Embed </a:t>
            </a:r>
            <a:r>
              <a:rPr sz="2200" spc="-125">
                <a:latin typeface="Arial"/>
                <a:cs typeface="Arial"/>
              </a:rPr>
              <a:t>an </a:t>
            </a:r>
            <a:r>
              <a:rPr sz="2200" spc="-70">
                <a:latin typeface="Arial"/>
                <a:cs typeface="Arial"/>
              </a:rPr>
              <a:t>exponentially </a:t>
            </a:r>
            <a:r>
              <a:rPr sz="2200" spc="-100">
                <a:latin typeface="Arial"/>
                <a:cs typeface="Arial"/>
              </a:rPr>
              <a:t>large </a:t>
            </a:r>
            <a:r>
              <a:rPr sz="2200" spc="-70">
                <a:latin typeface="Arial"/>
                <a:cs typeface="Arial"/>
              </a:rPr>
              <a:t>number </a:t>
            </a:r>
            <a:r>
              <a:rPr sz="2200" spc="-5">
                <a:latin typeface="Arial"/>
                <a:cs typeface="Arial"/>
              </a:rPr>
              <a:t>of</a:t>
            </a:r>
            <a:r>
              <a:rPr sz="2200" spc="-140">
                <a:latin typeface="Arial"/>
                <a:cs typeface="Arial"/>
              </a:rPr>
              <a:t> </a:t>
            </a:r>
            <a:r>
              <a:rPr sz="2200" spc="-75">
                <a:latin typeface="Arial"/>
                <a:cs typeface="Arial"/>
              </a:rPr>
              <a:t>architectures</a:t>
            </a:r>
            <a:endParaRPr sz="22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buChar char="–"/>
              <a:tabLst>
                <a:tab pos="413384" algn="l"/>
                <a:tab pos="414020" algn="l"/>
              </a:tabLst>
            </a:pPr>
            <a:r>
              <a:rPr sz="2200" spc="-215">
                <a:latin typeface="Arial"/>
                <a:cs typeface="Arial"/>
              </a:rPr>
              <a:t>Each </a:t>
            </a:r>
            <a:r>
              <a:rPr sz="2200" spc="-55">
                <a:latin typeface="Arial"/>
                <a:cs typeface="Arial"/>
              </a:rPr>
              <a:t>path through </a:t>
            </a:r>
            <a:r>
              <a:rPr sz="2200" spc="-30">
                <a:latin typeface="Arial"/>
                <a:cs typeface="Arial"/>
              </a:rPr>
              <a:t>the </a:t>
            </a:r>
            <a:r>
              <a:rPr sz="2200" spc="-60">
                <a:latin typeface="Arial"/>
                <a:cs typeface="Arial"/>
              </a:rPr>
              <a:t>fabric </a:t>
            </a:r>
            <a:r>
              <a:rPr sz="2200" spc="-114">
                <a:latin typeface="Arial"/>
                <a:cs typeface="Arial"/>
              </a:rPr>
              <a:t>is </a:t>
            </a:r>
            <a:r>
              <a:rPr sz="2200" spc="-120">
                <a:latin typeface="Arial"/>
                <a:cs typeface="Arial"/>
              </a:rPr>
              <a:t>an</a:t>
            </a:r>
            <a:r>
              <a:rPr sz="2200" spc="-300">
                <a:latin typeface="Arial"/>
                <a:cs typeface="Arial"/>
              </a:rPr>
              <a:t> </a:t>
            </a:r>
            <a:r>
              <a:rPr sz="2200" spc="-60">
                <a:latin typeface="Arial"/>
                <a:cs typeface="Arial"/>
              </a:rPr>
              <a:t>architecture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6146" y="2833039"/>
            <a:ext cx="8431345" cy="16366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20241" y="4709921"/>
            <a:ext cx="656209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5">
                <a:latin typeface="Arial"/>
                <a:cs typeface="Arial"/>
              </a:rPr>
              <a:t>Figure: </a:t>
            </a:r>
            <a:r>
              <a:rPr sz="2000" spc="-130">
                <a:latin typeface="Arial"/>
                <a:cs typeface="Arial"/>
              </a:rPr>
              <a:t>Fabrics </a:t>
            </a:r>
            <a:r>
              <a:rPr sz="2000" spc="-80">
                <a:latin typeface="Arial"/>
                <a:cs typeface="Arial"/>
              </a:rPr>
              <a:t>embedding </a:t>
            </a:r>
            <a:r>
              <a:rPr sz="2000" spc="5">
                <a:latin typeface="Arial"/>
                <a:cs typeface="Arial"/>
              </a:rPr>
              <a:t>two </a:t>
            </a:r>
            <a:r>
              <a:rPr sz="2000" spc="-75">
                <a:latin typeface="Arial"/>
                <a:cs typeface="Arial"/>
              </a:rPr>
              <a:t>7-layer </a:t>
            </a:r>
            <a:r>
              <a:rPr sz="2000" spc="-229">
                <a:latin typeface="Arial"/>
                <a:cs typeface="Arial"/>
              </a:rPr>
              <a:t>CNNs </a:t>
            </a:r>
            <a:r>
              <a:rPr sz="2000" spc="-60">
                <a:latin typeface="Arial"/>
                <a:cs typeface="Arial"/>
              </a:rPr>
              <a:t>(red,</a:t>
            </a:r>
            <a:r>
              <a:rPr sz="2000" spc="-175">
                <a:latin typeface="Arial"/>
                <a:cs typeface="Arial"/>
              </a:rPr>
              <a:t> </a:t>
            </a:r>
            <a:r>
              <a:rPr sz="2000" spc="-85">
                <a:latin typeface="Arial"/>
                <a:cs typeface="Arial"/>
              </a:rPr>
              <a:t>green).</a:t>
            </a:r>
            <a:endParaRPr sz="2000">
              <a:latin typeface="Arial"/>
              <a:cs typeface="Arial"/>
            </a:endParaRPr>
          </a:p>
          <a:p>
            <a:pPr marL="777875">
              <a:lnSpc>
                <a:spcPct val="100000"/>
              </a:lnSpc>
              <a:spcBef>
                <a:spcPts val="5"/>
              </a:spcBef>
            </a:pPr>
            <a:r>
              <a:rPr sz="2000" spc="-100">
                <a:latin typeface="Arial"/>
                <a:cs typeface="Arial"/>
              </a:rPr>
              <a:t>Feature </a:t>
            </a:r>
            <a:r>
              <a:rPr sz="2000" spc="-95">
                <a:latin typeface="Arial"/>
                <a:cs typeface="Arial"/>
              </a:rPr>
              <a:t>map </a:t>
            </a:r>
            <a:r>
              <a:rPr sz="2000" spc="-165">
                <a:latin typeface="Arial"/>
                <a:cs typeface="Arial"/>
              </a:rPr>
              <a:t>sizes </a:t>
            </a:r>
            <a:r>
              <a:rPr sz="2000" spc="-5">
                <a:latin typeface="Arial"/>
                <a:cs typeface="Arial"/>
              </a:rPr>
              <a:t>of </a:t>
            </a:r>
            <a:r>
              <a:rPr sz="2000" spc="-20">
                <a:latin typeface="Arial"/>
                <a:cs typeface="Arial"/>
              </a:rPr>
              <a:t>the </a:t>
            </a:r>
            <a:r>
              <a:rPr sz="2000" spc="-229">
                <a:latin typeface="Arial"/>
                <a:cs typeface="Arial"/>
              </a:rPr>
              <a:t>CNN </a:t>
            </a:r>
            <a:r>
              <a:rPr sz="2000" spc="-110">
                <a:latin typeface="Arial"/>
                <a:cs typeface="Arial"/>
              </a:rPr>
              <a:t>layers </a:t>
            </a:r>
            <a:r>
              <a:rPr sz="2000" spc="-90">
                <a:latin typeface="Arial"/>
                <a:cs typeface="Arial"/>
              </a:rPr>
              <a:t>are </a:t>
            </a:r>
            <a:r>
              <a:rPr sz="2000" spc="-95">
                <a:latin typeface="Arial"/>
                <a:cs typeface="Arial"/>
              </a:rPr>
              <a:t>given </a:t>
            </a:r>
            <a:r>
              <a:rPr sz="2000" spc="-80">
                <a:latin typeface="Arial"/>
                <a:cs typeface="Arial"/>
              </a:rPr>
              <a:t>by</a:t>
            </a:r>
            <a:r>
              <a:rPr sz="2000" spc="-140">
                <a:latin typeface="Arial"/>
                <a:cs typeface="Arial"/>
              </a:rPr>
              <a:t> </a:t>
            </a:r>
            <a:r>
              <a:rPr sz="2000" spc="-55">
                <a:latin typeface="Arial"/>
                <a:cs typeface="Arial"/>
              </a:rPr>
              <a:t>height.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61</a:t>
            </a:fld>
            <a:endParaRPr spc="-60"/>
          </a:p>
        </p:txBody>
      </p:sp>
    </p:spTree>
    <p:extLst>
      <p:ext uri="{BB962C8B-B14F-4D97-AF65-F5344CB8AC3E}">
        <p14:creationId xmlns:p14="http://schemas.microsoft.com/office/powerpoint/2010/main" val="6153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6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4" descr="一張含有 文字, 地圖 的圖片&#10;&#10;描述是以非常高的可信度產生">
            <a:extLst>
              <a:ext uri="{FF2B5EF4-FFF2-40B4-BE49-F238E27FC236}">
                <a16:creationId xmlns:a16="http://schemas.microsoft.com/office/drawing/2014/main" id="{45F722FE-2EF9-415E-939E-A25ACDA69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394523"/>
            <a:ext cx="8178799" cy="4068953"/>
          </a:xfrm>
          <a:prstGeom prst="rect">
            <a:avLst/>
          </a:prstGeom>
        </p:spPr>
      </p:pic>
      <p:sp>
        <p:nvSpPr>
          <p:cNvPr id="7" name="object 7">
            <a:extLst>
              <a:ext uri="{FF2B5EF4-FFF2-40B4-BE49-F238E27FC236}">
                <a16:creationId xmlns:a16="http://schemas.microsoft.com/office/drawing/2014/main" id="{64C905C9-B8B6-4C16-AC57-F37D06F2DC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6051" y="58058"/>
            <a:ext cx="8266041" cy="505267"/>
          </a:xfrm>
          <a:prstGeom prst="rect">
            <a:avLst/>
          </a:prstGeom>
        </p:spPr>
        <p:txBody>
          <a:bodyPr vert="horz" wrap="square" lIns="0" tIns="12700" rIns="0" bIns="0" rtlCol="0" anchor="t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en-US" spc="-105"/>
              <a:t>The idea is kind of similar to </a:t>
            </a:r>
            <a:r>
              <a:rPr lang="en-US" u="sng" spc="-105"/>
              <a:t>dropout</a:t>
            </a:r>
            <a:endParaRPr lang="zh-TW" altLang="en-US"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8460158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796" y="1201899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0796" y="3951195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796" y="5377659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2231" y="1001648"/>
            <a:ext cx="7390130" cy="50711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105">
                <a:latin typeface="Arial"/>
                <a:cs typeface="Arial"/>
              </a:rPr>
              <a:t>Simplifying </a:t>
            </a:r>
            <a:r>
              <a:rPr sz="2800" spc="-165">
                <a:latin typeface="Arial"/>
                <a:cs typeface="Arial"/>
              </a:rPr>
              <a:t>One-Shot </a:t>
            </a:r>
            <a:r>
              <a:rPr sz="2800" spc="-75">
                <a:latin typeface="Arial"/>
                <a:cs typeface="Arial"/>
              </a:rPr>
              <a:t>Architecture</a:t>
            </a:r>
            <a:r>
              <a:rPr sz="2800" spc="-85">
                <a:latin typeface="Arial"/>
                <a:cs typeface="Arial"/>
              </a:rPr>
              <a:t> </a:t>
            </a:r>
            <a:r>
              <a:rPr sz="2800" spc="-215">
                <a:latin typeface="Arial"/>
                <a:cs typeface="Arial"/>
              </a:rPr>
              <a:t>Search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  <a:tabLst>
                <a:tab pos="2309495" algn="l"/>
              </a:tabLst>
            </a:pPr>
            <a:r>
              <a:rPr sz="2200" u="heavy" spc="-8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[Bender </a:t>
            </a:r>
            <a:r>
              <a:rPr sz="2200" u="heavy" spc="-1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et</a:t>
            </a:r>
            <a:r>
              <a:rPr sz="2200" u="heavy" spc="-12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200" u="heavy" spc="-7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al,</a:t>
            </a:r>
            <a:r>
              <a:rPr sz="2200" u="heavy" spc="-10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2200" u="heavy" spc="-18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ICML	</a:t>
            </a:r>
            <a:r>
              <a:rPr sz="22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2018]</a:t>
            </a:r>
            <a:endParaRPr sz="2200">
              <a:latin typeface="Arial"/>
              <a:cs typeface="Arial"/>
            </a:endParaRPr>
          </a:p>
          <a:p>
            <a:pPr marL="413384" marR="3940810" indent="-286385">
              <a:lnSpc>
                <a:spcPct val="100000"/>
              </a:lnSpc>
              <a:spcBef>
                <a:spcPts val="555"/>
              </a:spcBef>
              <a:buChar char="–"/>
              <a:tabLst>
                <a:tab pos="414020" algn="l"/>
              </a:tabLst>
            </a:pPr>
            <a:r>
              <a:rPr sz="2400" spc="-204">
                <a:latin typeface="Arial"/>
                <a:cs typeface="Arial"/>
              </a:rPr>
              <a:t>Use </a:t>
            </a:r>
            <a:r>
              <a:rPr sz="2400" spc="-60">
                <a:latin typeface="Arial"/>
                <a:cs typeface="Arial"/>
              </a:rPr>
              <a:t>path </a:t>
            </a:r>
            <a:r>
              <a:rPr sz="2400" spc="-40">
                <a:latin typeface="Arial"/>
                <a:cs typeface="Arial"/>
              </a:rPr>
              <a:t>dropout </a:t>
            </a:r>
            <a:r>
              <a:rPr sz="2400" spc="20">
                <a:latin typeface="Arial"/>
                <a:cs typeface="Arial"/>
              </a:rPr>
              <a:t>to  </a:t>
            </a:r>
            <a:r>
              <a:rPr sz="2400" spc="-150">
                <a:latin typeface="Arial"/>
                <a:cs typeface="Arial"/>
              </a:rPr>
              <a:t>make </a:t>
            </a:r>
            <a:r>
              <a:rPr sz="2400" spc="-125">
                <a:latin typeface="Arial"/>
                <a:cs typeface="Arial"/>
              </a:rPr>
              <a:t>sure </a:t>
            </a:r>
            <a:r>
              <a:rPr sz="2400" spc="-30">
                <a:latin typeface="Arial"/>
                <a:cs typeface="Arial"/>
              </a:rPr>
              <a:t>the</a:t>
            </a:r>
            <a:r>
              <a:rPr sz="2400" spc="-165">
                <a:latin typeface="Arial"/>
                <a:cs typeface="Arial"/>
              </a:rPr>
              <a:t> </a:t>
            </a:r>
            <a:r>
              <a:rPr sz="2400" spc="-55">
                <a:latin typeface="Arial"/>
                <a:cs typeface="Arial"/>
              </a:rPr>
              <a:t>individual  </a:t>
            </a:r>
            <a:r>
              <a:rPr sz="2400" spc="-105">
                <a:latin typeface="Arial"/>
                <a:cs typeface="Arial"/>
              </a:rPr>
              <a:t>models </a:t>
            </a:r>
            <a:r>
              <a:rPr sz="2400" spc="-45">
                <a:latin typeface="Arial"/>
                <a:cs typeface="Arial"/>
              </a:rPr>
              <a:t>perform</a:t>
            </a:r>
            <a:r>
              <a:rPr sz="2400" spc="-180">
                <a:latin typeface="Arial"/>
                <a:cs typeface="Arial"/>
              </a:rPr>
              <a:t> </a:t>
            </a:r>
            <a:r>
              <a:rPr sz="2400" spc="-40">
                <a:latin typeface="Arial"/>
                <a:cs typeface="Arial"/>
              </a:rPr>
              <a:t>well</a:t>
            </a:r>
            <a:endParaRPr sz="24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</a:pPr>
            <a:r>
              <a:rPr sz="2400" spc="-105">
                <a:latin typeface="Arial"/>
                <a:cs typeface="Arial"/>
              </a:rPr>
              <a:t>by</a:t>
            </a:r>
            <a:r>
              <a:rPr sz="2400" spc="-130">
                <a:latin typeface="Arial"/>
                <a:cs typeface="Arial"/>
              </a:rPr>
              <a:t> </a:t>
            </a:r>
            <a:r>
              <a:rPr sz="2400" spc="-110">
                <a:latin typeface="Arial"/>
                <a:cs typeface="Arial"/>
              </a:rPr>
              <a:t>themselves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395">
                <a:solidFill>
                  <a:srgbClr val="1E469F"/>
                </a:solidFill>
                <a:latin typeface="Arial"/>
                <a:cs typeface="Arial"/>
              </a:rPr>
              <a:t>ENAS </a:t>
            </a:r>
            <a:r>
              <a:rPr sz="2400" u="heavy" spc="-13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[Pham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et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al, </a:t>
            </a:r>
            <a:r>
              <a:rPr sz="2400" u="heavy" spc="-20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ICML</a:t>
            </a:r>
            <a:r>
              <a:rPr sz="2400" u="heavy" spc="-434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2400" u="heavy" spc="-9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2018]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413384" algn="l"/>
                <a:tab pos="414020" algn="l"/>
              </a:tabLst>
            </a:pPr>
            <a:r>
              <a:rPr sz="2200" spc="-185">
                <a:latin typeface="Arial"/>
                <a:cs typeface="Arial"/>
              </a:rPr>
              <a:t>Use </a:t>
            </a:r>
            <a:r>
              <a:rPr sz="2200" spc="-350">
                <a:latin typeface="Arial"/>
                <a:cs typeface="Arial"/>
              </a:rPr>
              <a:t>RL </a:t>
            </a:r>
            <a:r>
              <a:rPr sz="2200" spc="10">
                <a:latin typeface="Arial"/>
                <a:cs typeface="Arial"/>
              </a:rPr>
              <a:t>to </a:t>
            </a:r>
            <a:r>
              <a:rPr sz="2200" spc="-114">
                <a:latin typeface="Arial"/>
                <a:cs typeface="Arial"/>
              </a:rPr>
              <a:t>sample </a:t>
            </a:r>
            <a:r>
              <a:rPr sz="2200" spc="-95">
                <a:latin typeface="Arial"/>
                <a:cs typeface="Arial"/>
              </a:rPr>
              <a:t>paths </a:t>
            </a:r>
            <a:r>
              <a:rPr sz="2200" spc="-85">
                <a:latin typeface="Arial"/>
                <a:cs typeface="Arial"/>
              </a:rPr>
              <a:t>(=architectures) </a:t>
            </a:r>
            <a:r>
              <a:rPr sz="2200" spc="-25">
                <a:latin typeface="Arial"/>
                <a:cs typeface="Arial"/>
              </a:rPr>
              <a:t>from </a:t>
            </a:r>
            <a:r>
              <a:rPr sz="2200" spc="-75">
                <a:latin typeface="Arial"/>
                <a:cs typeface="Arial"/>
              </a:rPr>
              <a:t>one-shot</a:t>
            </a:r>
            <a:r>
              <a:rPr sz="2200" spc="-210">
                <a:latin typeface="Arial"/>
                <a:cs typeface="Arial"/>
              </a:rPr>
              <a:t> </a:t>
            </a:r>
            <a:r>
              <a:rPr sz="2200" spc="-70">
                <a:latin typeface="Arial"/>
                <a:cs typeface="Arial"/>
              </a:rPr>
              <a:t>model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buChar char="–"/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sz="2800" spc="-335">
                <a:solidFill>
                  <a:srgbClr val="1E469F"/>
                </a:solidFill>
                <a:latin typeface="Arial"/>
                <a:cs typeface="Arial"/>
              </a:rPr>
              <a:t>SMASH </a:t>
            </a:r>
            <a:r>
              <a:rPr sz="2400" spc="-100">
                <a:solidFill>
                  <a:srgbClr val="7E7E7E"/>
                </a:solidFill>
                <a:latin typeface="Arial"/>
                <a:cs typeface="Arial"/>
              </a:rPr>
              <a:t>[</a:t>
            </a:r>
            <a:r>
              <a:rPr sz="2400" u="heavy" spc="-10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Brock </a:t>
            </a:r>
            <a:r>
              <a:rPr sz="2400" u="heavy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et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al, </a:t>
            </a:r>
            <a:r>
              <a:rPr sz="2400" u="heavy" spc="-9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MetaLearn</a:t>
            </a:r>
            <a:r>
              <a:rPr sz="2400" u="heavy" spc="-15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sz="2400" u="heavy" spc="-9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2017]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414020" algn="l"/>
              </a:tabLst>
            </a:pPr>
            <a:r>
              <a:rPr sz="2400" spc="-140">
                <a:latin typeface="Arial"/>
                <a:cs typeface="Arial"/>
              </a:rPr>
              <a:t>Train </a:t>
            </a:r>
            <a:r>
              <a:rPr sz="2400" spc="-60">
                <a:latin typeface="Arial"/>
                <a:cs typeface="Arial"/>
              </a:rPr>
              <a:t>hypernetwork </a:t>
            </a:r>
            <a:r>
              <a:rPr sz="2400" spc="-5">
                <a:latin typeface="Arial"/>
                <a:cs typeface="Arial"/>
              </a:rPr>
              <a:t>that </a:t>
            </a:r>
            <a:r>
              <a:rPr sz="2400" spc="-125">
                <a:latin typeface="Arial"/>
                <a:cs typeface="Arial"/>
              </a:rPr>
              <a:t>generates </a:t>
            </a:r>
            <a:r>
              <a:rPr sz="2400" spc="-85">
                <a:latin typeface="Arial"/>
                <a:cs typeface="Arial"/>
              </a:rPr>
              <a:t>weights </a:t>
            </a:r>
            <a:r>
              <a:rPr sz="2400" spc="-5">
                <a:latin typeface="Arial"/>
                <a:cs typeface="Arial"/>
              </a:rPr>
              <a:t>of</a:t>
            </a:r>
            <a:r>
              <a:rPr sz="2400" spc="-385">
                <a:latin typeface="Arial"/>
                <a:cs typeface="Arial"/>
              </a:rPr>
              <a:t> </a:t>
            </a:r>
            <a:r>
              <a:rPr sz="2400" spc="-105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58572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/>
              <a:t>Weight </a:t>
            </a:r>
            <a:r>
              <a:rPr spc="-190"/>
              <a:t>Sharing </a:t>
            </a:r>
            <a:r>
              <a:rPr spc="50"/>
              <a:t>&amp; </a:t>
            </a:r>
            <a:r>
              <a:rPr spc="-140"/>
              <a:t>One-shot</a:t>
            </a:r>
            <a:r>
              <a:rPr spc="-465"/>
              <a:t> </a:t>
            </a:r>
            <a:r>
              <a:rPr spc="-105"/>
              <a:t>Models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21731" y="1845610"/>
            <a:ext cx="3540232" cy="14050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63</a:t>
            </a:fld>
            <a:endParaRPr spc="-6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80962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0"/>
              <a:t>DARTS: </a:t>
            </a:r>
            <a:r>
              <a:rPr spc="-80"/>
              <a:t>Differentiable </a:t>
            </a:r>
            <a:r>
              <a:rPr spc="-130"/>
              <a:t>Neural </a:t>
            </a:r>
            <a:r>
              <a:rPr spc="-85"/>
              <a:t>Architecture</a:t>
            </a:r>
            <a:r>
              <a:rPr spc="-535"/>
              <a:t> </a:t>
            </a:r>
            <a:r>
              <a:rPr spc="-240"/>
              <a:t>Search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6000" y="1212962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70433" y="2944472"/>
            <a:ext cx="6867389" cy="3473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78204" y="563911"/>
            <a:ext cx="8064500" cy="190817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4326890">
              <a:lnSpc>
                <a:spcPct val="100000"/>
              </a:lnSpc>
              <a:spcBef>
                <a:spcPts val="805"/>
              </a:spcBef>
            </a:pPr>
            <a:r>
              <a:rPr sz="17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[Liu et al, </a:t>
            </a:r>
            <a:r>
              <a:rPr sz="17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Simonyan, </a:t>
            </a:r>
            <a:r>
              <a:rPr sz="1700" u="heavy" spc="-2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Yang, </a:t>
            </a:r>
            <a:r>
              <a:rPr sz="17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arXiv</a:t>
            </a:r>
            <a:r>
              <a:rPr sz="1700" u="heavy" spc="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sz="1700" u="heavy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2018]</a:t>
            </a: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</a:pPr>
            <a:r>
              <a:rPr sz="2400" spc="-195">
                <a:solidFill>
                  <a:srgbClr val="1E469F"/>
                </a:solidFill>
                <a:latin typeface="Arial"/>
                <a:cs typeface="Arial"/>
              </a:rPr>
              <a:t>Relax </a:t>
            </a:r>
            <a:r>
              <a:rPr sz="2400" spc="-30">
                <a:solidFill>
                  <a:srgbClr val="1E469F"/>
                </a:solidFill>
                <a:latin typeface="Arial"/>
                <a:cs typeface="Arial"/>
              </a:rPr>
              <a:t>the </a:t>
            </a:r>
            <a:r>
              <a:rPr sz="2400" spc="-90">
                <a:solidFill>
                  <a:srgbClr val="1E469F"/>
                </a:solidFill>
                <a:latin typeface="Arial"/>
                <a:cs typeface="Arial"/>
              </a:rPr>
              <a:t>discrete </a:t>
            </a:r>
            <a:r>
              <a:rPr sz="2400" spc="-300">
                <a:solidFill>
                  <a:srgbClr val="1E469F"/>
                </a:solidFill>
                <a:latin typeface="Arial"/>
                <a:cs typeface="Arial"/>
              </a:rPr>
              <a:t>NAS</a:t>
            </a:r>
            <a:r>
              <a:rPr sz="2400" spc="-23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65">
                <a:solidFill>
                  <a:srgbClr val="1E469F"/>
                </a:solidFill>
                <a:latin typeface="Arial"/>
                <a:cs typeface="Arial"/>
              </a:rPr>
              <a:t>problem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05"/>
              </a:spcBef>
              <a:buChar char="–"/>
              <a:tabLst>
                <a:tab pos="413384" algn="l"/>
                <a:tab pos="414020" algn="l"/>
              </a:tabLst>
            </a:pPr>
            <a:r>
              <a:rPr sz="2000" spc="-90">
                <a:latin typeface="Arial"/>
                <a:cs typeface="Arial"/>
              </a:rPr>
              <a:t>One-shot</a:t>
            </a:r>
            <a:r>
              <a:rPr sz="2000" spc="-110">
                <a:latin typeface="Arial"/>
                <a:cs typeface="Arial"/>
              </a:rPr>
              <a:t> </a:t>
            </a:r>
            <a:r>
              <a:rPr sz="2000" spc="-60">
                <a:latin typeface="Arial"/>
                <a:cs typeface="Arial"/>
              </a:rPr>
              <a:t>model</a:t>
            </a:r>
            <a:r>
              <a:rPr sz="2000" spc="-114">
                <a:latin typeface="Arial"/>
                <a:cs typeface="Arial"/>
              </a:rPr>
              <a:t> </a:t>
            </a:r>
            <a:r>
              <a:rPr sz="2000" spc="10">
                <a:latin typeface="Arial"/>
                <a:cs typeface="Arial"/>
              </a:rPr>
              <a:t>with</a:t>
            </a:r>
            <a:r>
              <a:rPr sz="2000" spc="-95">
                <a:latin typeface="Arial"/>
                <a:cs typeface="Arial"/>
              </a:rPr>
              <a:t> </a:t>
            </a:r>
            <a:r>
              <a:rPr sz="2000" spc="-65">
                <a:latin typeface="Arial"/>
                <a:cs typeface="Arial"/>
              </a:rPr>
              <a:t>continuous</a:t>
            </a:r>
            <a:r>
              <a:rPr sz="2000" spc="-125">
                <a:latin typeface="Arial"/>
                <a:cs typeface="Arial"/>
              </a:rPr>
              <a:t> </a:t>
            </a:r>
            <a:r>
              <a:rPr sz="2000" spc="-50">
                <a:latin typeface="Arial"/>
                <a:cs typeface="Arial"/>
              </a:rPr>
              <a:t>architecture</a:t>
            </a:r>
            <a:r>
              <a:rPr sz="2000" spc="-100">
                <a:latin typeface="Arial"/>
                <a:cs typeface="Arial"/>
              </a:rPr>
              <a:t> </a:t>
            </a:r>
            <a:r>
              <a:rPr sz="2000" spc="-50">
                <a:latin typeface="Arial"/>
                <a:cs typeface="Arial"/>
              </a:rPr>
              <a:t>weight</a:t>
            </a:r>
            <a:r>
              <a:rPr sz="2000" spc="-105">
                <a:latin typeface="Arial"/>
                <a:cs typeface="Arial"/>
              </a:rPr>
              <a:t> </a:t>
            </a:r>
            <a:r>
              <a:rPr sz="2000" spc="-20">
                <a:latin typeface="Arial"/>
                <a:cs typeface="Arial"/>
              </a:rPr>
              <a:t>α</a:t>
            </a:r>
            <a:r>
              <a:rPr sz="2000" spc="-105">
                <a:latin typeface="Arial"/>
                <a:cs typeface="Arial"/>
              </a:rPr>
              <a:t> </a:t>
            </a:r>
            <a:r>
              <a:rPr sz="2000" spc="-5">
                <a:latin typeface="Arial"/>
                <a:cs typeface="Arial"/>
              </a:rPr>
              <a:t>for</a:t>
            </a:r>
            <a:r>
              <a:rPr sz="2000" spc="-110">
                <a:latin typeface="Arial"/>
                <a:cs typeface="Arial"/>
              </a:rPr>
              <a:t> </a:t>
            </a:r>
            <a:r>
              <a:rPr sz="2000" spc="-120">
                <a:latin typeface="Arial"/>
                <a:cs typeface="Arial"/>
              </a:rPr>
              <a:t>each</a:t>
            </a:r>
            <a:r>
              <a:rPr sz="2000" spc="-95">
                <a:latin typeface="Arial"/>
                <a:cs typeface="Arial"/>
              </a:rPr>
              <a:t> </a:t>
            </a:r>
            <a:r>
              <a:rPr sz="2000" spc="-50">
                <a:latin typeface="Arial"/>
                <a:cs typeface="Arial"/>
              </a:rPr>
              <a:t>operator</a:t>
            </a:r>
            <a:endParaRPr sz="20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480"/>
              </a:spcBef>
              <a:buChar char="–"/>
              <a:tabLst>
                <a:tab pos="413384" algn="l"/>
                <a:tab pos="414020" algn="l"/>
              </a:tabLst>
            </a:pPr>
            <a:r>
              <a:rPr sz="2000" spc="-170">
                <a:latin typeface="Arial"/>
                <a:cs typeface="Arial"/>
              </a:rPr>
              <a:t>Use </a:t>
            </a:r>
            <a:r>
              <a:rPr sz="2000" spc="-155">
                <a:latin typeface="Arial"/>
                <a:cs typeface="Arial"/>
              </a:rPr>
              <a:t>a </a:t>
            </a:r>
            <a:r>
              <a:rPr sz="2000" spc="-60">
                <a:latin typeface="Arial"/>
                <a:cs typeface="Arial"/>
              </a:rPr>
              <a:t>similar </a:t>
            </a:r>
            <a:r>
              <a:rPr sz="2000" spc="-90">
                <a:latin typeface="Arial"/>
                <a:cs typeface="Arial"/>
              </a:rPr>
              <a:t>approach </a:t>
            </a:r>
            <a:r>
              <a:rPr sz="2000" spc="-190">
                <a:latin typeface="Arial"/>
                <a:cs typeface="Arial"/>
              </a:rPr>
              <a:t>as</a:t>
            </a:r>
            <a:r>
              <a:rPr sz="2000" spc="-190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16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Luketina et al </a:t>
            </a:r>
            <a:r>
              <a:rPr sz="1600" u="heavy" spc="-1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[ICML’16]</a:t>
            </a:r>
            <a:r>
              <a:rPr sz="1600" spc="-15">
                <a:solidFill>
                  <a:srgbClr val="A4A4A4"/>
                </a:solidFill>
                <a:latin typeface="Arial"/>
                <a:cs typeface="Arial"/>
                <a:hlinkClick r:id="rId5"/>
              </a:rPr>
              <a:t> </a:t>
            </a:r>
            <a:r>
              <a:rPr sz="2000" spc="15">
                <a:latin typeface="Arial"/>
                <a:cs typeface="Arial"/>
              </a:rPr>
              <a:t>to</a:t>
            </a:r>
            <a:r>
              <a:rPr sz="2000" spc="130">
                <a:latin typeface="Arial"/>
                <a:cs typeface="Arial"/>
              </a:rPr>
              <a:t> </a:t>
            </a:r>
            <a:r>
              <a:rPr sz="2000" spc="-65">
                <a:latin typeface="Arial"/>
                <a:cs typeface="Arial"/>
              </a:rPr>
              <a:t>interleave</a:t>
            </a:r>
            <a:endParaRPr sz="2000">
              <a:latin typeface="Arial"/>
              <a:cs typeface="Arial"/>
            </a:endParaRPr>
          </a:p>
          <a:p>
            <a:pPr marL="413384">
              <a:lnSpc>
                <a:spcPct val="100000"/>
              </a:lnSpc>
              <a:spcBef>
                <a:spcPts val="15"/>
              </a:spcBef>
            </a:pPr>
            <a:r>
              <a:rPr sz="2000" spc="-40">
                <a:latin typeface="Arial"/>
                <a:cs typeface="Arial"/>
              </a:rPr>
              <a:t>optimization </a:t>
            </a:r>
            <a:r>
              <a:rPr sz="2000" spc="-114">
                <a:latin typeface="Arial"/>
                <a:cs typeface="Arial"/>
              </a:rPr>
              <a:t>steps </a:t>
            </a:r>
            <a:r>
              <a:rPr sz="2000" spc="-5">
                <a:latin typeface="Arial"/>
                <a:cs typeface="Arial"/>
              </a:rPr>
              <a:t>of</a:t>
            </a:r>
            <a:r>
              <a:rPr sz="2000" spc="-420">
                <a:latin typeface="Arial"/>
                <a:cs typeface="Arial"/>
              </a:rPr>
              <a:t> </a:t>
            </a:r>
            <a:r>
              <a:rPr sz="2000" spc="-20">
                <a:latin typeface="Arial"/>
                <a:cs typeface="Arial"/>
              </a:rPr>
              <a:t>α </a:t>
            </a:r>
            <a:r>
              <a:rPr sz="2000" spc="-95">
                <a:latin typeface="Arial"/>
                <a:cs typeface="Arial"/>
              </a:rPr>
              <a:t>(using </a:t>
            </a:r>
            <a:r>
              <a:rPr sz="2000" spc="-50">
                <a:latin typeface="Arial"/>
                <a:cs typeface="Arial"/>
              </a:rPr>
              <a:t>validation </a:t>
            </a:r>
            <a:r>
              <a:rPr sz="2000" spc="-35">
                <a:latin typeface="Arial"/>
                <a:cs typeface="Arial"/>
              </a:rPr>
              <a:t>error) </a:t>
            </a:r>
            <a:r>
              <a:rPr sz="2000" spc="-90">
                <a:latin typeface="Arial"/>
                <a:cs typeface="Arial"/>
              </a:rPr>
              <a:t>and </a:t>
            </a:r>
            <a:r>
              <a:rPr sz="2000" spc="-40">
                <a:latin typeface="Arial"/>
                <a:cs typeface="Arial"/>
              </a:rPr>
              <a:t>network </a:t>
            </a:r>
            <a:r>
              <a:rPr sz="2000" spc="-75">
                <a:latin typeface="Arial"/>
                <a:cs typeface="Arial"/>
              </a:rPr>
              <a:t>weights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64</a:t>
            </a:fld>
            <a:endParaRPr spc="-6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796" y="1354299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0796" y="3914619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796" y="4792443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2231" y="1064565"/>
            <a:ext cx="8124825" cy="522732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800" spc="-145">
                <a:latin typeface="Arial"/>
                <a:cs typeface="Arial"/>
              </a:rPr>
              <a:t>Anonymous </a:t>
            </a:r>
            <a:r>
              <a:rPr sz="2800" spc="-375">
                <a:solidFill>
                  <a:srgbClr val="1E469F"/>
                </a:solidFill>
                <a:latin typeface="Arial"/>
                <a:cs typeface="Arial"/>
              </a:rPr>
              <a:t>ICLR </a:t>
            </a:r>
            <a:r>
              <a:rPr sz="2800" spc="-155">
                <a:solidFill>
                  <a:srgbClr val="1E469F"/>
                </a:solidFill>
                <a:latin typeface="Arial"/>
                <a:cs typeface="Arial"/>
              </a:rPr>
              <a:t>submissions </a:t>
            </a:r>
            <a:r>
              <a:rPr sz="2800" spc="-180">
                <a:solidFill>
                  <a:srgbClr val="1E469F"/>
                </a:solidFill>
                <a:latin typeface="Arial"/>
                <a:cs typeface="Arial"/>
              </a:rPr>
              <a:t>based </a:t>
            </a:r>
            <a:r>
              <a:rPr sz="2800" spc="-90">
                <a:solidFill>
                  <a:srgbClr val="1E469F"/>
                </a:solidFill>
                <a:latin typeface="Arial"/>
                <a:cs typeface="Arial"/>
              </a:rPr>
              <a:t>on</a:t>
            </a:r>
            <a:r>
              <a:rPr sz="2800" spc="-15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spc="-415">
                <a:solidFill>
                  <a:srgbClr val="1E469F"/>
                </a:solidFill>
                <a:latin typeface="Arial"/>
                <a:cs typeface="Arial"/>
              </a:rPr>
              <a:t>DARTS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414020" algn="l"/>
              </a:tabLst>
            </a:pPr>
            <a:r>
              <a:rPr sz="2400" spc="-290">
                <a:latin typeface="Arial"/>
                <a:cs typeface="Arial"/>
              </a:rPr>
              <a:t>SNAS: </a:t>
            </a:r>
            <a:r>
              <a:rPr sz="2400" spc="-204">
                <a:latin typeface="Arial"/>
                <a:cs typeface="Arial"/>
              </a:rPr>
              <a:t>Use </a:t>
            </a:r>
            <a:r>
              <a:rPr sz="2400" spc="-120">
                <a:latin typeface="Arial"/>
                <a:cs typeface="Arial"/>
              </a:rPr>
              <a:t>Gumbel </a:t>
            </a:r>
            <a:r>
              <a:rPr sz="2400" spc="-90">
                <a:latin typeface="Arial"/>
                <a:cs typeface="Arial"/>
              </a:rPr>
              <a:t>softmax </a:t>
            </a:r>
            <a:r>
              <a:rPr sz="2400" spc="-75">
                <a:latin typeface="Arial"/>
                <a:cs typeface="Arial"/>
              </a:rPr>
              <a:t>on </a:t>
            </a:r>
            <a:r>
              <a:rPr sz="2400" spc="-60">
                <a:latin typeface="Arial"/>
                <a:cs typeface="Arial"/>
              </a:rPr>
              <a:t>architecture </a:t>
            </a:r>
            <a:r>
              <a:rPr sz="2400" spc="-85">
                <a:latin typeface="Arial"/>
                <a:cs typeface="Arial"/>
              </a:rPr>
              <a:t>weights </a:t>
            </a:r>
            <a:r>
              <a:rPr sz="2400" spc="-30">
                <a:latin typeface="Arial"/>
                <a:cs typeface="Arial"/>
              </a:rPr>
              <a:t>α</a:t>
            </a:r>
            <a:r>
              <a:rPr sz="2400" spc="-145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[link]</a:t>
            </a:r>
            <a:endParaRPr sz="24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414020" algn="l"/>
              </a:tabLst>
            </a:pPr>
            <a:r>
              <a:rPr sz="2400" spc="-155">
                <a:latin typeface="Arial"/>
                <a:cs typeface="Arial"/>
              </a:rPr>
              <a:t>Single </a:t>
            </a:r>
            <a:r>
              <a:rPr sz="2400" spc="-75">
                <a:latin typeface="Arial"/>
                <a:cs typeface="Arial"/>
              </a:rPr>
              <a:t>shot </a:t>
            </a:r>
            <a:r>
              <a:rPr sz="2400" spc="-229">
                <a:latin typeface="Arial"/>
                <a:cs typeface="Arial"/>
              </a:rPr>
              <a:t>NAS: </a:t>
            </a:r>
            <a:r>
              <a:rPr sz="2400" spc="-165">
                <a:latin typeface="Arial"/>
                <a:cs typeface="Arial"/>
              </a:rPr>
              <a:t>use </a:t>
            </a:r>
            <a:r>
              <a:rPr sz="2400" spc="-225">
                <a:latin typeface="Arial"/>
                <a:cs typeface="Arial"/>
              </a:rPr>
              <a:t>L1 </a:t>
            </a:r>
            <a:r>
              <a:rPr sz="2400" spc="-65">
                <a:latin typeface="Arial"/>
                <a:cs typeface="Arial"/>
              </a:rPr>
              <a:t>penalty </a:t>
            </a:r>
            <a:r>
              <a:rPr sz="2400" spc="20">
                <a:latin typeface="Arial"/>
                <a:cs typeface="Arial"/>
              </a:rPr>
              <a:t>to </a:t>
            </a:r>
            <a:r>
              <a:rPr sz="2400" spc="-105">
                <a:latin typeface="Arial"/>
                <a:cs typeface="Arial"/>
              </a:rPr>
              <a:t>sparsify </a:t>
            </a:r>
            <a:r>
              <a:rPr sz="2400" spc="-60">
                <a:latin typeface="Arial"/>
                <a:cs typeface="Arial"/>
              </a:rPr>
              <a:t>architecture</a:t>
            </a:r>
            <a:r>
              <a:rPr sz="2400" spc="-185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4"/>
              </a:rPr>
              <a:t>[link]</a:t>
            </a:r>
            <a:endParaRPr sz="2400">
              <a:latin typeface="Arial"/>
              <a:cs typeface="Arial"/>
            </a:endParaRPr>
          </a:p>
          <a:p>
            <a:pPr marL="413384" marR="454659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414020" algn="l"/>
              </a:tabLst>
            </a:pPr>
            <a:r>
              <a:rPr sz="2400" spc="-160">
                <a:latin typeface="Arial"/>
                <a:cs typeface="Arial"/>
              </a:rPr>
              <a:t>Proxyless </a:t>
            </a:r>
            <a:r>
              <a:rPr sz="2400" spc="-229">
                <a:latin typeface="Arial"/>
                <a:cs typeface="Arial"/>
              </a:rPr>
              <a:t>NAS: </a:t>
            </a:r>
            <a:r>
              <a:rPr sz="2400" spc="-110">
                <a:latin typeface="Arial"/>
                <a:cs typeface="Arial"/>
              </a:rPr>
              <a:t>(PyramidNet-based) </a:t>
            </a:r>
            <a:r>
              <a:rPr sz="2400" spc="-55">
                <a:latin typeface="Arial"/>
                <a:cs typeface="Arial"/>
              </a:rPr>
              <a:t>memory-efficient  </a:t>
            </a:r>
            <a:r>
              <a:rPr sz="2400" spc="-65">
                <a:latin typeface="Arial"/>
                <a:cs typeface="Arial"/>
              </a:rPr>
              <a:t>variant </a:t>
            </a:r>
            <a:r>
              <a:rPr sz="2400" spc="-10">
                <a:latin typeface="Arial"/>
                <a:cs typeface="Arial"/>
              </a:rPr>
              <a:t>of </a:t>
            </a:r>
            <a:r>
              <a:rPr sz="2400" spc="-355">
                <a:latin typeface="Arial"/>
                <a:cs typeface="Arial"/>
              </a:rPr>
              <a:t>DARTS </a:t>
            </a:r>
            <a:r>
              <a:rPr sz="2400" spc="-5">
                <a:latin typeface="Arial"/>
                <a:cs typeface="Arial"/>
              </a:rPr>
              <a:t>that </a:t>
            </a:r>
            <a:r>
              <a:rPr sz="2400" spc="-65">
                <a:latin typeface="Arial"/>
                <a:cs typeface="Arial"/>
              </a:rPr>
              <a:t>trains </a:t>
            </a:r>
            <a:r>
              <a:rPr sz="2400" spc="-160">
                <a:latin typeface="Arial"/>
                <a:cs typeface="Arial"/>
              </a:rPr>
              <a:t>sparse </a:t>
            </a:r>
            <a:r>
              <a:rPr sz="2400" spc="-75">
                <a:latin typeface="Arial"/>
                <a:cs typeface="Arial"/>
              </a:rPr>
              <a:t>architectures </a:t>
            </a:r>
            <a:r>
              <a:rPr sz="2400" spc="-65">
                <a:latin typeface="Arial"/>
                <a:cs typeface="Arial"/>
              </a:rPr>
              <a:t>only</a:t>
            </a:r>
            <a:r>
              <a:rPr sz="2400" spc="-335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24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5"/>
              </a:rPr>
              <a:t>[link]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Font typeface="Arial"/>
              <a:buChar char="–"/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170">
                <a:solidFill>
                  <a:srgbClr val="1E469F"/>
                </a:solidFill>
                <a:latin typeface="Arial"/>
                <a:cs typeface="Arial"/>
              </a:rPr>
              <a:t>Graph </a:t>
            </a:r>
            <a:r>
              <a:rPr sz="2800" spc="-95">
                <a:solidFill>
                  <a:srgbClr val="1E469F"/>
                </a:solidFill>
                <a:latin typeface="Arial"/>
                <a:cs typeface="Arial"/>
              </a:rPr>
              <a:t>hypernetworks </a:t>
            </a:r>
            <a:r>
              <a:rPr sz="2800" spc="-15">
                <a:solidFill>
                  <a:srgbClr val="1E469F"/>
                </a:solidFill>
                <a:latin typeface="Arial"/>
                <a:cs typeface="Arial"/>
              </a:rPr>
              <a:t>for </a:t>
            </a:r>
            <a:r>
              <a:rPr sz="2800" spc="-350">
                <a:solidFill>
                  <a:srgbClr val="1E469F"/>
                </a:solidFill>
                <a:latin typeface="Arial"/>
                <a:cs typeface="Arial"/>
              </a:rPr>
              <a:t>NAS </a:t>
            </a:r>
            <a:r>
              <a:rPr sz="2400" u="heavy" spc="-10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[Anonymous </a:t>
            </a:r>
            <a:r>
              <a:rPr sz="2400" u="heavy" spc="-32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ICLR</a:t>
            </a:r>
            <a:r>
              <a:rPr sz="2400" u="heavy" spc="-42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sz="2400" u="heavy" spc="-10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6"/>
              </a:rPr>
              <a:t>submission]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spc="-45">
                <a:solidFill>
                  <a:srgbClr val="1E469F"/>
                </a:solidFill>
                <a:latin typeface="Arial"/>
                <a:cs typeface="Arial"/>
              </a:rPr>
              <a:t>Multi-objective</a:t>
            </a:r>
            <a:r>
              <a:rPr sz="2800" spc="-10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spc="-350">
                <a:solidFill>
                  <a:srgbClr val="1E469F"/>
                </a:solidFill>
                <a:latin typeface="Arial"/>
                <a:cs typeface="Arial"/>
              </a:rPr>
              <a:t>NAS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414020" algn="l"/>
              </a:tabLst>
            </a:pPr>
            <a:r>
              <a:rPr sz="2400" spc="-105">
                <a:latin typeface="Arial"/>
                <a:cs typeface="Arial"/>
              </a:rPr>
              <a:t>MNasNet: </a:t>
            </a:r>
            <a:r>
              <a:rPr sz="2400" spc="-100">
                <a:latin typeface="Arial"/>
                <a:cs typeface="Arial"/>
              </a:rPr>
              <a:t>scalarization</a:t>
            </a:r>
            <a:r>
              <a:rPr sz="2400" spc="-100">
                <a:solidFill>
                  <a:srgbClr val="A4A4A4"/>
                </a:solidFill>
                <a:latin typeface="Arial"/>
                <a:cs typeface="Arial"/>
              </a:rPr>
              <a:t> </a:t>
            </a:r>
            <a:r>
              <a:rPr sz="2400" u="heavy" spc="-17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[Tan </a:t>
            </a:r>
            <a:r>
              <a:rPr sz="2400" u="heavy" spc="-1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et </a:t>
            </a:r>
            <a:r>
              <a:rPr sz="2400" u="heavy" spc="-8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al, </a:t>
            </a:r>
            <a:r>
              <a:rPr sz="2400" u="heavy" spc="-12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arXiv</a:t>
            </a:r>
            <a:r>
              <a:rPr sz="2400" u="heavy" spc="-32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sz="2400" u="heavy" spc="-9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7"/>
              </a:rPr>
              <a:t>2018]</a:t>
            </a:r>
            <a:endParaRPr sz="2400">
              <a:latin typeface="Arial"/>
              <a:cs typeface="Arial"/>
            </a:endParaRPr>
          </a:p>
          <a:p>
            <a:pPr marL="413384" marR="297815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414020" algn="l"/>
              </a:tabLst>
            </a:pPr>
            <a:r>
              <a:rPr sz="2400" spc="-240">
                <a:latin typeface="Arial"/>
                <a:cs typeface="Arial"/>
              </a:rPr>
              <a:t>LEMONADE: </a:t>
            </a:r>
            <a:r>
              <a:rPr sz="2400" spc="-50">
                <a:latin typeface="Arial"/>
                <a:cs typeface="Arial"/>
              </a:rPr>
              <a:t>evolution </a:t>
            </a:r>
            <a:r>
              <a:rPr sz="2400" spc="35">
                <a:latin typeface="Arial"/>
                <a:cs typeface="Arial"/>
              </a:rPr>
              <a:t>&amp; </a:t>
            </a:r>
            <a:r>
              <a:rPr sz="2400" spc="-85">
                <a:latin typeface="Arial"/>
                <a:cs typeface="Arial"/>
              </a:rPr>
              <a:t>(approximate) </a:t>
            </a:r>
            <a:r>
              <a:rPr sz="2400" spc="-45">
                <a:latin typeface="Arial"/>
                <a:cs typeface="Arial"/>
              </a:rPr>
              <a:t>network</a:t>
            </a:r>
            <a:r>
              <a:rPr sz="2400" spc="-345">
                <a:latin typeface="Arial"/>
                <a:cs typeface="Arial"/>
              </a:rPr>
              <a:t> </a:t>
            </a:r>
            <a:r>
              <a:rPr sz="2400" spc="-95">
                <a:latin typeface="Arial"/>
                <a:cs typeface="Arial"/>
              </a:rPr>
              <a:t>morphisms </a:t>
            </a:r>
            <a:r>
              <a:rPr sz="2400" u="heavy" spc="-9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 </a:t>
            </a:r>
            <a:r>
              <a:rPr sz="2400" u="heavy" spc="-10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8"/>
              </a:rPr>
              <a:t>[Anonymous </a:t>
            </a:r>
            <a:r>
              <a:rPr sz="2400" u="heavy" spc="-32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8"/>
              </a:rPr>
              <a:t>ICLR</a:t>
            </a:r>
            <a:r>
              <a:rPr sz="2400" u="heavy" spc="-16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8"/>
              </a:rPr>
              <a:t> </a:t>
            </a:r>
            <a:r>
              <a:rPr sz="2400" u="heavy" spc="-10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8"/>
              </a:rPr>
              <a:t>submission</a:t>
            </a:r>
            <a:r>
              <a:rPr sz="2400" spc="-105">
                <a:solidFill>
                  <a:srgbClr val="A6A6A6"/>
                </a:solidFill>
                <a:latin typeface="Arial"/>
                <a:cs typeface="Arial"/>
              </a:rPr>
              <a:t>]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60579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/>
              <a:t>Some </a:t>
            </a:r>
            <a:r>
              <a:rPr spc="-155"/>
              <a:t>Promising </a:t>
            </a:r>
            <a:r>
              <a:rPr spc="-125"/>
              <a:t>Work </a:t>
            </a:r>
            <a:r>
              <a:rPr spc="-120"/>
              <a:t>Under</a:t>
            </a:r>
            <a:r>
              <a:rPr spc="-185"/>
              <a:t> </a:t>
            </a:r>
            <a:r>
              <a:rPr spc="-200"/>
              <a:t>Review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65</a:t>
            </a:fld>
            <a:endParaRPr spc="-6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1777" y="940816"/>
            <a:ext cx="278892" cy="248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3657" y="1899157"/>
            <a:ext cx="91211" cy="957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73657" y="2703829"/>
            <a:ext cx="91211" cy="957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73657" y="3508502"/>
            <a:ext cx="91211" cy="957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0796" y="5408139"/>
            <a:ext cx="125501" cy="1334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89026" y="729285"/>
            <a:ext cx="8277859" cy="548386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R="1358900" algn="ctr">
              <a:lnSpc>
                <a:spcPct val="100000"/>
              </a:lnSpc>
              <a:spcBef>
                <a:spcPts val="800"/>
              </a:spcBef>
            </a:pPr>
            <a:r>
              <a:rPr sz="2800" spc="-145">
                <a:solidFill>
                  <a:srgbClr val="1E469F"/>
                </a:solidFill>
                <a:latin typeface="Arial"/>
                <a:cs typeface="Arial"/>
              </a:rPr>
              <a:t>Final </a:t>
            </a:r>
            <a:r>
              <a:rPr sz="2800" spc="-105">
                <a:solidFill>
                  <a:srgbClr val="1E469F"/>
                </a:solidFill>
                <a:latin typeface="Arial"/>
                <a:cs typeface="Arial"/>
              </a:rPr>
              <a:t>results </a:t>
            </a:r>
            <a:r>
              <a:rPr sz="2800" spc="-130">
                <a:solidFill>
                  <a:srgbClr val="1E469F"/>
                </a:solidFill>
                <a:latin typeface="Arial"/>
                <a:cs typeface="Arial"/>
              </a:rPr>
              <a:t>are </a:t>
            </a:r>
            <a:r>
              <a:rPr sz="2800" spc="-30">
                <a:solidFill>
                  <a:srgbClr val="1E469F"/>
                </a:solidFill>
                <a:latin typeface="Arial"/>
                <a:cs typeface="Arial"/>
              </a:rPr>
              <a:t>often </a:t>
            </a: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incomparable </a:t>
            </a:r>
            <a:r>
              <a:rPr sz="2800" spc="-120">
                <a:latin typeface="Arial"/>
                <a:cs typeface="Arial"/>
              </a:rPr>
              <a:t>due</a:t>
            </a:r>
            <a:r>
              <a:rPr sz="2800" spc="-285">
                <a:latin typeface="Arial"/>
                <a:cs typeface="Arial"/>
              </a:rPr>
              <a:t> </a:t>
            </a:r>
            <a:r>
              <a:rPr sz="2800" spc="20">
                <a:latin typeface="Arial"/>
                <a:cs typeface="Arial"/>
              </a:rPr>
              <a:t>to</a:t>
            </a:r>
            <a:endParaRPr sz="28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756920" algn="l"/>
              </a:tabLst>
            </a:pPr>
            <a:r>
              <a:rPr sz="2400" spc="-50">
                <a:latin typeface="Arial"/>
                <a:cs typeface="Arial"/>
              </a:rPr>
              <a:t>Different training </a:t>
            </a:r>
            <a:r>
              <a:rPr sz="2400" spc="-85">
                <a:latin typeface="Arial"/>
                <a:cs typeface="Arial"/>
              </a:rPr>
              <a:t>pipelines </a:t>
            </a:r>
            <a:r>
              <a:rPr sz="2400" spc="5">
                <a:latin typeface="Arial"/>
                <a:cs typeface="Arial"/>
              </a:rPr>
              <a:t>without </a:t>
            </a:r>
            <a:r>
              <a:rPr sz="2400" spc="-105">
                <a:latin typeface="Arial"/>
                <a:cs typeface="Arial"/>
              </a:rPr>
              <a:t>available </a:t>
            </a:r>
            <a:r>
              <a:rPr sz="2400" spc="-125">
                <a:latin typeface="Arial"/>
                <a:cs typeface="Arial"/>
              </a:rPr>
              <a:t>source</a:t>
            </a:r>
            <a:r>
              <a:rPr sz="2400" spc="-495">
                <a:latin typeface="Arial"/>
                <a:cs typeface="Arial"/>
              </a:rPr>
              <a:t> </a:t>
            </a:r>
            <a:r>
              <a:rPr sz="2400" spc="-130">
                <a:latin typeface="Arial"/>
                <a:cs typeface="Arial"/>
              </a:rPr>
              <a:t>code</a:t>
            </a:r>
            <a:endParaRPr sz="2400">
              <a:latin typeface="Arial"/>
              <a:cs typeface="Arial"/>
            </a:endParaRPr>
          </a:p>
          <a:p>
            <a:pPr marL="1155700">
              <a:lnSpc>
                <a:spcPct val="100000"/>
              </a:lnSpc>
              <a:spcBef>
                <a:spcPts val="505"/>
              </a:spcBef>
            </a:pPr>
            <a:r>
              <a:rPr sz="2000" spc="-135">
                <a:latin typeface="Arial"/>
                <a:cs typeface="Arial"/>
              </a:rPr>
              <a:t>Releasing </a:t>
            </a:r>
            <a:r>
              <a:rPr sz="2000" spc="-20">
                <a:latin typeface="Arial"/>
                <a:cs typeface="Arial"/>
              </a:rPr>
              <a:t>the </a:t>
            </a:r>
            <a:r>
              <a:rPr sz="2000" spc="-30">
                <a:latin typeface="Arial"/>
                <a:cs typeface="Arial"/>
              </a:rPr>
              <a:t>final </a:t>
            </a:r>
            <a:r>
              <a:rPr sz="2000" spc="-50">
                <a:latin typeface="Arial"/>
                <a:cs typeface="Arial"/>
              </a:rPr>
              <a:t>architecture </a:t>
            </a:r>
            <a:r>
              <a:rPr sz="2000" spc="-120">
                <a:latin typeface="Arial"/>
                <a:cs typeface="Arial"/>
              </a:rPr>
              <a:t>does </a:t>
            </a:r>
            <a:r>
              <a:rPr sz="2000" spc="-5">
                <a:latin typeface="Arial"/>
                <a:cs typeface="Arial"/>
              </a:rPr>
              <a:t>not </a:t>
            </a:r>
            <a:r>
              <a:rPr sz="2000" spc="-60">
                <a:latin typeface="Arial"/>
                <a:cs typeface="Arial"/>
              </a:rPr>
              <a:t>help </a:t>
            </a:r>
            <a:r>
              <a:rPr sz="2000" spc="-10">
                <a:latin typeface="Arial"/>
                <a:cs typeface="Arial"/>
              </a:rPr>
              <a:t>for</a:t>
            </a:r>
            <a:r>
              <a:rPr sz="2000" spc="-420">
                <a:latin typeface="Arial"/>
                <a:cs typeface="Arial"/>
              </a:rPr>
              <a:t> </a:t>
            </a:r>
            <a:r>
              <a:rPr sz="2000" spc="-100">
                <a:latin typeface="Arial"/>
                <a:cs typeface="Arial"/>
              </a:rPr>
              <a:t>comparisons</a:t>
            </a:r>
            <a:endParaRPr sz="20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550"/>
              </a:spcBef>
              <a:buChar char="–"/>
              <a:tabLst>
                <a:tab pos="756920" algn="l"/>
              </a:tabLst>
            </a:pPr>
            <a:r>
              <a:rPr sz="2400" spc="-50">
                <a:latin typeface="Arial"/>
                <a:cs typeface="Arial"/>
              </a:rPr>
              <a:t>Different </a:t>
            </a:r>
            <a:r>
              <a:rPr sz="2400" spc="-80">
                <a:latin typeface="Arial"/>
                <a:cs typeface="Arial"/>
              </a:rPr>
              <a:t>hyperparameter</a:t>
            </a:r>
            <a:r>
              <a:rPr sz="2400" spc="-220">
                <a:latin typeface="Arial"/>
                <a:cs typeface="Arial"/>
              </a:rPr>
              <a:t> </a:t>
            </a:r>
            <a:r>
              <a:rPr sz="2400" spc="-130">
                <a:latin typeface="Arial"/>
                <a:cs typeface="Arial"/>
              </a:rPr>
              <a:t>choices</a:t>
            </a:r>
            <a:endParaRPr sz="2400">
              <a:latin typeface="Arial"/>
              <a:cs typeface="Arial"/>
            </a:endParaRPr>
          </a:p>
          <a:p>
            <a:pPr marL="1155700">
              <a:lnSpc>
                <a:spcPct val="100000"/>
              </a:lnSpc>
              <a:spcBef>
                <a:spcPts val="509"/>
              </a:spcBef>
            </a:pPr>
            <a:r>
              <a:rPr sz="2000" spc="-120">
                <a:latin typeface="Arial"/>
                <a:cs typeface="Arial"/>
              </a:rPr>
              <a:t>Very </a:t>
            </a:r>
            <a:r>
              <a:rPr sz="2000" spc="-25">
                <a:latin typeface="Arial"/>
                <a:cs typeface="Arial"/>
              </a:rPr>
              <a:t>different </a:t>
            </a:r>
            <a:r>
              <a:rPr sz="2000" spc="-80">
                <a:latin typeface="Arial"/>
                <a:cs typeface="Arial"/>
              </a:rPr>
              <a:t>hyperparameters </a:t>
            </a:r>
            <a:r>
              <a:rPr sz="2000" spc="-5">
                <a:latin typeface="Arial"/>
                <a:cs typeface="Arial"/>
              </a:rPr>
              <a:t>for </a:t>
            </a:r>
            <a:r>
              <a:rPr sz="2000" spc="-40">
                <a:latin typeface="Arial"/>
                <a:cs typeface="Arial"/>
              </a:rPr>
              <a:t>training </a:t>
            </a:r>
            <a:r>
              <a:rPr sz="2000" spc="-95">
                <a:latin typeface="Arial"/>
                <a:cs typeface="Arial"/>
              </a:rPr>
              <a:t>and </a:t>
            </a:r>
            <a:r>
              <a:rPr sz="2000" spc="-30">
                <a:latin typeface="Arial"/>
                <a:cs typeface="Arial"/>
              </a:rPr>
              <a:t>final</a:t>
            </a:r>
            <a:r>
              <a:rPr sz="2000" spc="-350">
                <a:latin typeface="Arial"/>
                <a:cs typeface="Arial"/>
              </a:rPr>
              <a:t> </a:t>
            </a:r>
            <a:r>
              <a:rPr sz="2000" spc="-65">
                <a:latin typeface="Arial"/>
                <a:cs typeface="Arial"/>
              </a:rPr>
              <a:t>evaluation</a:t>
            </a:r>
            <a:endParaRPr sz="2000">
              <a:latin typeface="Arial"/>
              <a:cs typeface="Arial"/>
            </a:endParaRPr>
          </a:p>
          <a:p>
            <a:pPr marL="756285" indent="-286385">
              <a:lnSpc>
                <a:spcPct val="100000"/>
              </a:lnSpc>
              <a:spcBef>
                <a:spcPts val="550"/>
              </a:spcBef>
              <a:buChar char="–"/>
              <a:tabLst>
                <a:tab pos="756920" algn="l"/>
              </a:tabLst>
            </a:pPr>
            <a:r>
              <a:rPr sz="2400" spc="-50">
                <a:latin typeface="Arial"/>
                <a:cs typeface="Arial"/>
              </a:rPr>
              <a:t>Different </a:t>
            </a:r>
            <a:r>
              <a:rPr sz="2400" spc="-145">
                <a:latin typeface="Arial"/>
                <a:cs typeface="Arial"/>
              </a:rPr>
              <a:t>search </a:t>
            </a:r>
            <a:r>
              <a:rPr sz="2400" spc="-190">
                <a:latin typeface="Arial"/>
                <a:cs typeface="Arial"/>
              </a:rPr>
              <a:t>spaces </a:t>
            </a:r>
            <a:r>
              <a:rPr sz="2400" spc="260">
                <a:latin typeface="Arial"/>
                <a:cs typeface="Arial"/>
              </a:rPr>
              <a:t>/</a:t>
            </a:r>
            <a:r>
              <a:rPr sz="2400" spc="-280">
                <a:latin typeface="Arial"/>
                <a:cs typeface="Arial"/>
              </a:rPr>
              <a:t> </a:t>
            </a:r>
            <a:r>
              <a:rPr sz="2400" spc="-10">
                <a:latin typeface="Arial"/>
                <a:cs typeface="Arial"/>
              </a:rPr>
              <a:t>initial </a:t>
            </a:r>
            <a:r>
              <a:rPr sz="2400" spc="-105">
                <a:latin typeface="Arial"/>
                <a:cs typeface="Arial"/>
              </a:rPr>
              <a:t>models</a:t>
            </a:r>
            <a:endParaRPr sz="2400">
              <a:latin typeface="Arial"/>
              <a:cs typeface="Arial"/>
            </a:endParaRPr>
          </a:p>
          <a:p>
            <a:pPr marL="1155700">
              <a:lnSpc>
                <a:spcPct val="100000"/>
              </a:lnSpc>
              <a:spcBef>
                <a:spcPts val="505"/>
              </a:spcBef>
            </a:pPr>
            <a:r>
              <a:rPr sz="2000" spc="-70">
                <a:latin typeface="Arial"/>
                <a:cs typeface="Arial"/>
              </a:rPr>
              <a:t>Starting </a:t>
            </a:r>
            <a:r>
              <a:rPr sz="2000" spc="-25">
                <a:latin typeface="Arial"/>
                <a:cs typeface="Arial"/>
              </a:rPr>
              <a:t>from </a:t>
            </a:r>
            <a:r>
              <a:rPr sz="2000" spc="-70">
                <a:latin typeface="Arial"/>
                <a:cs typeface="Arial"/>
              </a:rPr>
              <a:t>random </a:t>
            </a:r>
            <a:r>
              <a:rPr sz="2000" spc="-15">
                <a:latin typeface="Arial"/>
                <a:cs typeface="Arial"/>
              </a:rPr>
              <a:t>or </a:t>
            </a:r>
            <a:r>
              <a:rPr sz="2000" spc="-25">
                <a:latin typeface="Arial"/>
                <a:cs typeface="Arial"/>
              </a:rPr>
              <a:t>from</a:t>
            </a:r>
            <a:r>
              <a:rPr sz="2000" spc="-375">
                <a:latin typeface="Arial"/>
                <a:cs typeface="Arial"/>
              </a:rPr>
              <a:t> </a:t>
            </a:r>
            <a:r>
              <a:rPr sz="2000" spc="-95">
                <a:latin typeface="Arial"/>
                <a:cs typeface="Arial"/>
              </a:rPr>
              <a:t>PyramidNet?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>
                <a:solidFill>
                  <a:srgbClr val="1E469F"/>
                </a:solidFill>
                <a:latin typeface="Symbol"/>
                <a:cs typeface="Symbol"/>
              </a:rPr>
              <a:t></a:t>
            </a:r>
            <a:r>
              <a:rPr sz="2400" spc="-275">
                <a:solidFill>
                  <a:srgbClr val="1E469F"/>
                </a:solidFill>
                <a:latin typeface="Times New Roman"/>
                <a:cs typeface="Times New Roman"/>
              </a:rPr>
              <a:t> </a:t>
            </a:r>
            <a:r>
              <a:rPr sz="2400" spc="-135">
                <a:solidFill>
                  <a:srgbClr val="1E469F"/>
                </a:solidFill>
                <a:latin typeface="Arial"/>
                <a:cs typeface="Arial"/>
              </a:rPr>
              <a:t>Need</a:t>
            </a:r>
            <a:r>
              <a:rPr sz="2400" spc="-12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1E469F"/>
                </a:solidFill>
                <a:latin typeface="Arial"/>
                <a:cs typeface="Arial"/>
              </a:rPr>
              <a:t>for</a:t>
            </a:r>
            <a:r>
              <a:rPr sz="2400" spc="-13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75">
                <a:solidFill>
                  <a:srgbClr val="1E469F"/>
                </a:solidFill>
                <a:latin typeface="Arial"/>
                <a:cs typeface="Arial"/>
              </a:rPr>
              <a:t>looking</a:t>
            </a:r>
            <a:r>
              <a:rPr sz="2400" spc="-13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100">
                <a:solidFill>
                  <a:srgbClr val="1E469F"/>
                </a:solidFill>
                <a:latin typeface="Arial"/>
                <a:cs typeface="Arial"/>
              </a:rPr>
              <a:t>beyond</a:t>
            </a:r>
            <a:r>
              <a:rPr sz="2400" spc="-15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30">
                <a:solidFill>
                  <a:srgbClr val="1E469F"/>
                </a:solidFill>
                <a:latin typeface="Arial"/>
                <a:cs typeface="Arial"/>
              </a:rPr>
              <a:t>the</a:t>
            </a:r>
            <a:r>
              <a:rPr sz="2400" spc="-12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30">
                <a:solidFill>
                  <a:srgbClr val="1E469F"/>
                </a:solidFill>
                <a:latin typeface="Arial"/>
                <a:cs typeface="Arial"/>
              </a:rPr>
              <a:t>error</a:t>
            </a:r>
            <a:r>
              <a:rPr sz="2400" spc="-14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105">
                <a:solidFill>
                  <a:srgbClr val="1E469F"/>
                </a:solidFill>
                <a:latin typeface="Arial"/>
                <a:cs typeface="Arial"/>
              </a:rPr>
              <a:t>numbers</a:t>
            </a:r>
            <a:r>
              <a:rPr sz="2400" spc="-14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75">
                <a:solidFill>
                  <a:srgbClr val="1E469F"/>
                </a:solidFill>
                <a:latin typeface="Arial"/>
                <a:cs typeface="Arial"/>
              </a:rPr>
              <a:t>on</a:t>
            </a:r>
            <a:r>
              <a:rPr sz="2400" spc="-13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335">
                <a:solidFill>
                  <a:srgbClr val="1E469F"/>
                </a:solidFill>
                <a:latin typeface="Arial"/>
                <a:cs typeface="Arial"/>
              </a:rPr>
              <a:t>CIFAR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sz="2400">
                <a:solidFill>
                  <a:srgbClr val="1E469F"/>
                </a:solidFill>
                <a:latin typeface="Symbol"/>
                <a:cs typeface="Symbol"/>
              </a:rPr>
              <a:t></a:t>
            </a:r>
            <a:r>
              <a:rPr sz="2400" spc="-270">
                <a:solidFill>
                  <a:srgbClr val="1E469F"/>
                </a:solidFill>
                <a:latin typeface="Times New Roman"/>
                <a:cs typeface="Times New Roman"/>
              </a:rPr>
              <a:t> </a:t>
            </a:r>
            <a:r>
              <a:rPr sz="2400" spc="-135">
                <a:solidFill>
                  <a:srgbClr val="1E469F"/>
                </a:solidFill>
                <a:latin typeface="Arial"/>
                <a:cs typeface="Arial"/>
              </a:rPr>
              <a:t>Need</a:t>
            </a:r>
            <a:r>
              <a:rPr sz="2400" spc="-12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1E469F"/>
                </a:solidFill>
                <a:latin typeface="Arial"/>
                <a:cs typeface="Arial"/>
              </a:rPr>
              <a:t>for</a:t>
            </a:r>
            <a:r>
              <a:rPr sz="2400" spc="-12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120">
                <a:solidFill>
                  <a:srgbClr val="1E469F"/>
                </a:solidFill>
                <a:latin typeface="Arial"/>
                <a:cs typeface="Arial"/>
              </a:rPr>
              <a:t>benchmarks</a:t>
            </a:r>
            <a:r>
              <a:rPr sz="2400" spc="-14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75">
                <a:solidFill>
                  <a:srgbClr val="1E469F"/>
                </a:solidFill>
                <a:latin typeface="Arial"/>
                <a:cs typeface="Arial"/>
              </a:rPr>
              <a:t>including</a:t>
            </a:r>
            <a:r>
              <a:rPr sz="2400" spc="-13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50">
                <a:solidFill>
                  <a:srgbClr val="1E469F"/>
                </a:solidFill>
                <a:latin typeface="Arial"/>
                <a:cs typeface="Arial"/>
              </a:rPr>
              <a:t>training</a:t>
            </a:r>
            <a:r>
              <a:rPr sz="2400" spc="-14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65">
                <a:solidFill>
                  <a:srgbClr val="1E469F"/>
                </a:solidFill>
                <a:latin typeface="Arial"/>
                <a:cs typeface="Arial"/>
              </a:rPr>
              <a:t>pipeline</a:t>
            </a:r>
            <a:r>
              <a:rPr sz="2400" spc="-114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35">
                <a:solidFill>
                  <a:srgbClr val="1E469F"/>
                </a:solidFill>
                <a:latin typeface="Arial"/>
                <a:cs typeface="Arial"/>
              </a:rPr>
              <a:t>&amp;</a:t>
            </a:r>
            <a:r>
              <a:rPr sz="2400" spc="-13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110">
                <a:solidFill>
                  <a:srgbClr val="1E469F"/>
                </a:solidFill>
                <a:latin typeface="Arial"/>
                <a:cs typeface="Arial"/>
              </a:rPr>
              <a:t>hyperparams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050">
              <a:latin typeface="Times New Roman"/>
              <a:cs typeface="Times New Roman"/>
            </a:endParaRPr>
          </a:p>
          <a:p>
            <a:pPr marL="355600">
              <a:lnSpc>
                <a:spcPct val="100000"/>
              </a:lnSpc>
            </a:pPr>
            <a:r>
              <a:rPr sz="2800" spc="-135">
                <a:latin typeface="Arial"/>
                <a:cs typeface="Arial"/>
              </a:rPr>
              <a:t>Experiments </a:t>
            </a:r>
            <a:r>
              <a:rPr sz="2800" spc="-130">
                <a:latin typeface="Arial"/>
                <a:cs typeface="Arial"/>
              </a:rPr>
              <a:t>are </a:t>
            </a:r>
            <a:r>
              <a:rPr sz="2800" spc="-30">
                <a:latin typeface="Arial"/>
                <a:cs typeface="Arial"/>
              </a:rPr>
              <a:t>often </a:t>
            </a:r>
            <a:r>
              <a:rPr sz="2800" spc="-110">
                <a:latin typeface="Arial"/>
                <a:cs typeface="Arial"/>
              </a:rPr>
              <a:t>very</a:t>
            </a:r>
            <a:r>
              <a:rPr sz="2800" spc="-265">
                <a:latin typeface="Arial"/>
                <a:cs typeface="Arial"/>
              </a:rPr>
              <a:t> </a:t>
            </a:r>
            <a:r>
              <a:rPr sz="2800" spc="-160">
                <a:latin typeface="Arial"/>
                <a:cs typeface="Arial"/>
              </a:rPr>
              <a:t>expensive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470"/>
              </a:spcBef>
            </a:pPr>
            <a:r>
              <a:rPr sz="2400">
                <a:solidFill>
                  <a:srgbClr val="1E469F"/>
                </a:solidFill>
                <a:latin typeface="Symbol"/>
                <a:cs typeface="Symbol"/>
              </a:rPr>
              <a:t></a:t>
            </a:r>
            <a:r>
              <a:rPr sz="2400" spc="-270">
                <a:solidFill>
                  <a:srgbClr val="1E469F"/>
                </a:solidFill>
                <a:latin typeface="Times New Roman"/>
                <a:cs typeface="Times New Roman"/>
              </a:rPr>
              <a:t> </a:t>
            </a:r>
            <a:r>
              <a:rPr sz="2400" spc="-135">
                <a:solidFill>
                  <a:srgbClr val="1E469F"/>
                </a:solidFill>
                <a:latin typeface="Arial"/>
                <a:cs typeface="Arial"/>
              </a:rPr>
              <a:t>Need</a:t>
            </a:r>
            <a:r>
              <a:rPr sz="2400" spc="-12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1E469F"/>
                </a:solidFill>
                <a:latin typeface="Arial"/>
                <a:cs typeface="Arial"/>
              </a:rPr>
              <a:t>for</a:t>
            </a:r>
            <a:r>
              <a:rPr sz="2400" spc="-13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135">
                <a:solidFill>
                  <a:srgbClr val="1E469F"/>
                </a:solidFill>
                <a:latin typeface="Arial"/>
                <a:cs typeface="Arial"/>
              </a:rPr>
              <a:t>cheap</a:t>
            </a:r>
            <a:r>
              <a:rPr sz="2400" spc="-13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120">
                <a:solidFill>
                  <a:srgbClr val="1E469F"/>
                </a:solidFill>
                <a:latin typeface="Arial"/>
                <a:cs typeface="Arial"/>
              </a:rPr>
              <a:t>benchmarks</a:t>
            </a:r>
            <a:r>
              <a:rPr sz="2400" spc="-15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5">
                <a:solidFill>
                  <a:srgbClr val="1E469F"/>
                </a:solidFill>
                <a:latin typeface="Arial"/>
                <a:cs typeface="Arial"/>
              </a:rPr>
              <a:t>that</a:t>
            </a:r>
            <a:r>
              <a:rPr sz="2400" spc="-12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55">
                <a:solidFill>
                  <a:srgbClr val="1E469F"/>
                </a:solidFill>
                <a:latin typeface="Arial"/>
                <a:cs typeface="Arial"/>
              </a:rPr>
              <a:t>allow</a:t>
            </a:r>
            <a:r>
              <a:rPr sz="2400" spc="-14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10">
                <a:solidFill>
                  <a:srgbClr val="1E469F"/>
                </a:solidFill>
                <a:latin typeface="Arial"/>
                <a:cs typeface="Arial"/>
              </a:rPr>
              <a:t>for</a:t>
            </a:r>
            <a:r>
              <a:rPr sz="2400" spc="-130">
                <a:solidFill>
                  <a:srgbClr val="1E469F"/>
                </a:solidFill>
                <a:latin typeface="Arial"/>
                <a:cs typeface="Arial"/>
              </a:rPr>
              <a:t> many</a:t>
            </a:r>
            <a:r>
              <a:rPr sz="2400" spc="-13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400" spc="-95">
                <a:solidFill>
                  <a:srgbClr val="1E469F"/>
                </a:solidFill>
                <a:latin typeface="Arial"/>
                <a:cs typeface="Arial"/>
              </a:rPr>
              <a:t>runs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597471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40"/>
              <a:t>Remarks </a:t>
            </a:r>
            <a:r>
              <a:rPr spc="-100"/>
              <a:t>on </a:t>
            </a:r>
            <a:r>
              <a:rPr spc="-105"/>
              <a:t>Experimentation </a:t>
            </a:r>
            <a:r>
              <a:rPr spc="-40"/>
              <a:t>in</a:t>
            </a:r>
            <a:r>
              <a:rPr spc="-240"/>
              <a:t> </a:t>
            </a:r>
            <a:r>
              <a:rPr spc="-405"/>
              <a:t>NAS</a:t>
            </a:r>
          </a:p>
        </p:txBody>
      </p:sp>
      <p:sp>
        <p:nvSpPr>
          <p:cNvPr id="10" name="object 10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66</a:t>
            </a:fld>
            <a:endParaRPr spc="-6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796" y="1145511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0796" y="1614903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7342" y="3880386"/>
            <a:ext cx="120014" cy="124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7342" y="4584474"/>
            <a:ext cx="120014" cy="124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2231" y="901979"/>
            <a:ext cx="7947025" cy="533019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4"/>
              </a:spcBef>
            </a:pPr>
            <a:r>
              <a:rPr sz="2800" spc="-145">
                <a:solidFill>
                  <a:srgbClr val="1E469F"/>
                </a:solidFill>
                <a:latin typeface="Arial"/>
                <a:cs typeface="Arial"/>
              </a:rPr>
              <a:t>Exciting research </a:t>
            </a:r>
            <a:r>
              <a:rPr sz="2800" spc="-85">
                <a:solidFill>
                  <a:srgbClr val="1E469F"/>
                </a:solidFill>
                <a:latin typeface="Arial"/>
                <a:cs typeface="Arial"/>
              </a:rPr>
              <a:t>fields, </a:t>
            </a:r>
            <a:r>
              <a:rPr sz="2800" spc="-55">
                <a:solidFill>
                  <a:srgbClr val="1E469F"/>
                </a:solidFill>
                <a:latin typeface="Arial"/>
                <a:cs typeface="Arial"/>
              </a:rPr>
              <a:t>lots </a:t>
            </a:r>
            <a:r>
              <a:rPr sz="2800" spc="-10">
                <a:solidFill>
                  <a:srgbClr val="1E469F"/>
                </a:solidFill>
                <a:latin typeface="Arial"/>
                <a:cs typeface="Arial"/>
              </a:rPr>
              <a:t>of</a:t>
            </a:r>
            <a:r>
              <a:rPr sz="2800" spc="-295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spc="-155">
                <a:solidFill>
                  <a:srgbClr val="1E469F"/>
                </a:solidFill>
                <a:latin typeface="Arial"/>
                <a:cs typeface="Arial"/>
              </a:rPr>
              <a:t>progress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2800" spc="-190">
                <a:solidFill>
                  <a:srgbClr val="1E469F"/>
                </a:solidFill>
                <a:latin typeface="Arial"/>
                <a:cs typeface="Arial"/>
              </a:rPr>
              <a:t>Several </a:t>
            </a:r>
            <a:r>
              <a:rPr sz="2800" spc="-200">
                <a:solidFill>
                  <a:srgbClr val="1E469F"/>
                </a:solidFill>
                <a:latin typeface="Arial"/>
                <a:cs typeface="Arial"/>
              </a:rPr>
              <a:t>ways </a:t>
            </a:r>
            <a:r>
              <a:rPr sz="2800" spc="20">
                <a:solidFill>
                  <a:srgbClr val="1E469F"/>
                </a:solidFill>
                <a:latin typeface="Arial"/>
                <a:cs typeface="Arial"/>
              </a:rPr>
              <a:t>to </a:t>
            </a:r>
            <a:r>
              <a:rPr sz="2800" spc="-170">
                <a:solidFill>
                  <a:srgbClr val="1E469F"/>
                </a:solidFill>
                <a:latin typeface="Arial"/>
                <a:cs typeface="Arial"/>
              </a:rPr>
              <a:t>speed </a:t>
            </a:r>
            <a:r>
              <a:rPr sz="2800" spc="-95">
                <a:solidFill>
                  <a:srgbClr val="1E469F"/>
                </a:solidFill>
                <a:latin typeface="Arial"/>
                <a:cs typeface="Arial"/>
              </a:rPr>
              <a:t>up </a:t>
            </a:r>
            <a:r>
              <a:rPr sz="2800" spc="-135">
                <a:solidFill>
                  <a:srgbClr val="1E469F"/>
                </a:solidFill>
                <a:latin typeface="Arial"/>
                <a:cs typeface="Arial"/>
              </a:rPr>
              <a:t>blackbox</a:t>
            </a:r>
            <a:r>
              <a:rPr sz="2800" spc="-18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spc="-60">
                <a:solidFill>
                  <a:srgbClr val="1E469F"/>
                </a:solidFill>
                <a:latin typeface="Arial"/>
                <a:cs typeface="Arial"/>
              </a:rPr>
              <a:t>optimization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315"/>
              </a:spcBef>
              <a:buChar char="–"/>
              <a:tabLst>
                <a:tab pos="413384" algn="l"/>
                <a:tab pos="414020" algn="l"/>
              </a:tabLst>
            </a:pPr>
            <a:r>
              <a:rPr sz="2200" spc="-5">
                <a:latin typeface="Arial"/>
                <a:cs typeface="Arial"/>
              </a:rPr>
              <a:t>Multi-fidelity</a:t>
            </a:r>
            <a:r>
              <a:rPr sz="2200" spc="-114">
                <a:latin typeface="Arial"/>
                <a:cs typeface="Arial"/>
              </a:rPr>
              <a:t> </a:t>
            </a:r>
            <a:r>
              <a:rPr sz="2200" spc="-120">
                <a:latin typeface="Arial"/>
                <a:cs typeface="Arial"/>
              </a:rPr>
              <a:t>approaches</a:t>
            </a:r>
            <a:endParaRPr sz="22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65"/>
              </a:spcBef>
              <a:buChar char="–"/>
              <a:tabLst>
                <a:tab pos="413384" algn="l"/>
                <a:tab pos="414020" algn="l"/>
              </a:tabLst>
            </a:pPr>
            <a:r>
              <a:rPr sz="2200" spc="-85">
                <a:latin typeface="Arial"/>
                <a:cs typeface="Arial"/>
              </a:rPr>
              <a:t>Hyperparameter </a:t>
            </a:r>
            <a:r>
              <a:rPr sz="2200" spc="-70">
                <a:latin typeface="Arial"/>
                <a:cs typeface="Arial"/>
              </a:rPr>
              <a:t>gradient</a:t>
            </a:r>
            <a:r>
              <a:rPr sz="2200" spc="-120">
                <a:latin typeface="Arial"/>
                <a:cs typeface="Arial"/>
              </a:rPr>
              <a:t> </a:t>
            </a:r>
            <a:r>
              <a:rPr sz="2200" spc="-105">
                <a:latin typeface="Arial"/>
                <a:cs typeface="Arial"/>
              </a:rPr>
              <a:t>descent</a:t>
            </a:r>
            <a:endParaRPr sz="22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65"/>
              </a:spcBef>
              <a:buChar char="–"/>
              <a:tabLst>
                <a:tab pos="413384" algn="l"/>
                <a:tab pos="414020" algn="l"/>
              </a:tabLst>
            </a:pPr>
            <a:r>
              <a:rPr sz="2200" spc="-85">
                <a:latin typeface="Arial"/>
                <a:cs typeface="Arial"/>
              </a:rPr>
              <a:t>Weight</a:t>
            </a:r>
            <a:r>
              <a:rPr sz="2200" spc="-95">
                <a:latin typeface="Arial"/>
                <a:cs typeface="Arial"/>
              </a:rPr>
              <a:t> </a:t>
            </a:r>
            <a:r>
              <a:rPr sz="2200" spc="-60">
                <a:latin typeface="Arial"/>
                <a:cs typeface="Arial"/>
              </a:rPr>
              <a:t>inheritance</a:t>
            </a:r>
            <a:endParaRPr sz="22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65"/>
              </a:spcBef>
              <a:buChar char="–"/>
              <a:tabLst>
                <a:tab pos="413384" algn="l"/>
                <a:tab pos="414020" algn="l"/>
              </a:tabLst>
            </a:pPr>
            <a:r>
              <a:rPr sz="2200" spc="-85">
                <a:latin typeface="Arial"/>
                <a:cs typeface="Arial"/>
              </a:rPr>
              <a:t>Weight </a:t>
            </a:r>
            <a:r>
              <a:rPr sz="2200" spc="-100">
                <a:latin typeface="Arial"/>
                <a:cs typeface="Arial"/>
              </a:rPr>
              <a:t>sharing </a:t>
            </a:r>
            <a:r>
              <a:rPr sz="2200" spc="30">
                <a:latin typeface="Arial"/>
                <a:cs typeface="Arial"/>
              </a:rPr>
              <a:t>&amp;</a:t>
            </a:r>
            <a:r>
              <a:rPr sz="2200" spc="-155">
                <a:latin typeface="Arial"/>
                <a:cs typeface="Arial"/>
              </a:rPr>
              <a:t> </a:t>
            </a:r>
            <a:r>
              <a:rPr sz="2200" spc="-75">
                <a:latin typeface="Arial"/>
                <a:cs typeface="Arial"/>
              </a:rPr>
              <a:t>hypernetworks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–"/>
            </a:pPr>
            <a:endParaRPr sz="2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600" spc="-40">
                <a:latin typeface="Arial"/>
                <a:cs typeface="Arial"/>
              </a:rPr>
              <a:t>More </a:t>
            </a:r>
            <a:r>
              <a:rPr sz="2600" spc="-85">
                <a:latin typeface="Arial"/>
                <a:cs typeface="Arial"/>
              </a:rPr>
              <a:t>details </a:t>
            </a:r>
            <a:r>
              <a:rPr sz="2600" spc="-30">
                <a:latin typeface="Arial"/>
                <a:cs typeface="Arial"/>
              </a:rPr>
              <a:t>in </a:t>
            </a:r>
            <a:r>
              <a:rPr sz="2600" spc="-95">
                <a:latin typeface="Arial"/>
                <a:cs typeface="Arial"/>
              </a:rPr>
              <a:t>AutoML </a:t>
            </a:r>
            <a:r>
              <a:rPr sz="2600" spc="-80">
                <a:latin typeface="Arial"/>
                <a:cs typeface="Arial"/>
              </a:rPr>
              <a:t>book:</a:t>
            </a:r>
            <a:r>
              <a:rPr sz="2600" spc="-480">
                <a:latin typeface="Arial"/>
                <a:cs typeface="Arial"/>
              </a:rPr>
              <a:t> </a:t>
            </a:r>
            <a:r>
              <a:rPr sz="2600" u="heavy" spc="-4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automl.org/book</a:t>
            </a:r>
            <a:endParaRPr sz="26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600" spc="-80">
                <a:latin typeface="Arial"/>
                <a:cs typeface="Arial"/>
              </a:rPr>
              <a:t>Advertisement: </a:t>
            </a:r>
            <a:r>
              <a:rPr sz="2600" spc="-60">
                <a:latin typeface="Arial"/>
                <a:cs typeface="Arial"/>
              </a:rPr>
              <a:t>we‘re </a:t>
            </a:r>
            <a:r>
              <a:rPr sz="2600" spc="-65">
                <a:latin typeface="Arial"/>
                <a:cs typeface="Arial"/>
              </a:rPr>
              <a:t>building </a:t>
            </a:r>
            <a:r>
              <a:rPr sz="2600" spc="-85">
                <a:latin typeface="Arial"/>
                <a:cs typeface="Arial"/>
              </a:rPr>
              <a:t>up </a:t>
            </a:r>
            <a:r>
              <a:rPr sz="2600" spc="-140">
                <a:latin typeface="Arial"/>
                <a:cs typeface="Arial"/>
              </a:rPr>
              <a:t>an </a:t>
            </a:r>
            <a:r>
              <a:rPr sz="2600" spc="-135">
                <a:latin typeface="Arial"/>
                <a:cs typeface="Arial"/>
              </a:rPr>
              <a:t>Auto-DL</a:t>
            </a:r>
            <a:r>
              <a:rPr sz="2600" spc="-470">
                <a:latin typeface="Arial"/>
                <a:cs typeface="Arial"/>
              </a:rPr>
              <a:t> </a:t>
            </a:r>
            <a:r>
              <a:rPr sz="2600" spc="-80">
                <a:latin typeface="Arial"/>
                <a:cs typeface="Arial"/>
              </a:rPr>
              <a:t>team</a:t>
            </a:r>
            <a:endParaRPr sz="26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90"/>
              </a:spcBef>
              <a:buChar char="–"/>
              <a:tabLst>
                <a:tab pos="413384" algn="l"/>
                <a:tab pos="414020" algn="l"/>
              </a:tabLst>
            </a:pPr>
            <a:r>
              <a:rPr sz="2200" spc="-80">
                <a:latin typeface="Arial"/>
                <a:cs typeface="Arial"/>
              </a:rPr>
              <a:t>Building</a:t>
            </a:r>
            <a:r>
              <a:rPr sz="2200" spc="-125">
                <a:latin typeface="Arial"/>
                <a:cs typeface="Arial"/>
              </a:rPr>
              <a:t> </a:t>
            </a:r>
            <a:r>
              <a:rPr sz="2200" spc="-114">
                <a:latin typeface="Arial"/>
                <a:cs typeface="Arial"/>
              </a:rPr>
              <a:t>research</a:t>
            </a:r>
            <a:r>
              <a:rPr sz="2200" spc="-130">
                <a:latin typeface="Arial"/>
                <a:cs typeface="Arial"/>
              </a:rPr>
              <a:t> </a:t>
            </a:r>
            <a:r>
              <a:rPr sz="2200" spc="-45">
                <a:latin typeface="Arial"/>
                <a:cs typeface="Arial"/>
              </a:rPr>
              <a:t>library</a:t>
            </a:r>
            <a:r>
              <a:rPr sz="2200" spc="-130">
                <a:latin typeface="Arial"/>
                <a:cs typeface="Arial"/>
              </a:rPr>
              <a:t> </a:t>
            </a:r>
            <a:r>
              <a:rPr sz="2200" spc="-5">
                <a:latin typeface="Arial"/>
                <a:cs typeface="Arial"/>
              </a:rPr>
              <a:t>of</a:t>
            </a:r>
            <a:r>
              <a:rPr sz="2200" spc="-100">
                <a:latin typeface="Arial"/>
                <a:cs typeface="Arial"/>
              </a:rPr>
              <a:t> </a:t>
            </a:r>
            <a:r>
              <a:rPr sz="2200" spc="-60">
                <a:latin typeface="Arial"/>
                <a:cs typeface="Arial"/>
              </a:rPr>
              <a:t>building</a:t>
            </a:r>
            <a:r>
              <a:rPr sz="2200" spc="-140">
                <a:latin typeface="Arial"/>
                <a:cs typeface="Arial"/>
              </a:rPr>
              <a:t> </a:t>
            </a:r>
            <a:r>
              <a:rPr sz="2200" spc="-114">
                <a:latin typeface="Arial"/>
                <a:cs typeface="Arial"/>
              </a:rPr>
              <a:t>blocks</a:t>
            </a:r>
            <a:r>
              <a:rPr sz="2200" spc="-105">
                <a:latin typeface="Arial"/>
                <a:cs typeface="Arial"/>
              </a:rPr>
              <a:t> </a:t>
            </a:r>
            <a:r>
              <a:rPr sz="2200" spc="-10">
                <a:latin typeface="Arial"/>
                <a:cs typeface="Arial"/>
              </a:rPr>
              <a:t>for</a:t>
            </a:r>
            <a:r>
              <a:rPr sz="2200" spc="-120">
                <a:latin typeface="Arial"/>
                <a:cs typeface="Arial"/>
              </a:rPr>
              <a:t> </a:t>
            </a:r>
            <a:r>
              <a:rPr sz="2200" spc="-40">
                <a:latin typeface="Arial"/>
                <a:cs typeface="Arial"/>
              </a:rPr>
              <a:t>efficient</a:t>
            </a:r>
            <a:r>
              <a:rPr sz="2200" spc="-85">
                <a:latin typeface="Arial"/>
                <a:cs typeface="Arial"/>
              </a:rPr>
              <a:t> </a:t>
            </a:r>
            <a:r>
              <a:rPr sz="2200" spc="-280">
                <a:latin typeface="Arial"/>
                <a:cs typeface="Arial"/>
              </a:rPr>
              <a:t>NAS</a:t>
            </a:r>
            <a:endParaRPr sz="22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265"/>
              </a:spcBef>
              <a:buChar char="–"/>
              <a:tabLst>
                <a:tab pos="413384" algn="l"/>
                <a:tab pos="414020" algn="l"/>
              </a:tabLst>
            </a:pPr>
            <a:r>
              <a:rPr sz="2200" spc="-80">
                <a:latin typeface="Arial"/>
                <a:cs typeface="Arial"/>
              </a:rPr>
              <a:t>Building </a:t>
            </a:r>
            <a:r>
              <a:rPr sz="2200" spc="-100">
                <a:latin typeface="Arial"/>
                <a:cs typeface="Arial"/>
              </a:rPr>
              <a:t>open-source </a:t>
            </a:r>
            <a:r>
              <a:rPr sz="2200" spc="-65">
                <a:latin typeface="Arial"/>
                <a:cs typeface="Arial"/>
              </a:rPr>
              <a:t>framework</a:t>
            </a:r>
            <a:r>
              <a:rPr sz="2200" spc="-165">
                <a:latin typeface="Arial"/>
                <a:cs typeface="Arial"/>
              </a:rPr>
              <a:t> </a:t>
            </a:r>
            <a:r>
              <a:rPr sz="2200" spc="-125">
                <a:latin typeface="Arial"/>
                <a:cs typeface="Arial"/>
              </a:rPr>
              <a:t>Auto-PyTorch</a:t>
            </a:r>
            <a:endParaRPr sz="2200">
              <a:latin typeface="Arial"/>
              <a:cs typeface="Arial"/>
            </a:endParaRPr>
          </a:p>
          <a:p>
            <a:pPr marL="413384" indent="-286385">
              <a:lnSpc>
                <a:spcPts val="2510"/>
              </a:lnSpc>
              <a:spcBef>
                <a:spcPts val="265"/>
              </a:spcBef>
              <a:buChar char="–"/>
              <a:tabLst>
                <a:tab pos="413384" algn="l"/>
                <a:tab pos="414020" algn="l"/>
              </a:tabLst>
            </a:pPr>
            <a:r>
              <a:rPr sz="2200" spc="-170">
                <a:latin typeface="Arial"/>
                <a:cs typeface="Arial"/>
              </a:rPr>
              <a:t>We </a:t>
            </a:r>
            <a:r>
              <a:rPr sz="2200" spc="-140">
                <a:latin typeface="Arial"/>
                <a:cs typeface="Arial"/>
              </a:rPr>
              <a:t>have </a:t>
            </a:r>
            <a:r>
              <a:rPr sz="2200" spc="-120">
                <a:latin typeface="Arial"/>
                <a:cs typeface="Arial"/>
              </a:rPr>
              <a:t>several </a:t>
            </a:r>
            <a:r>
              <a:rPr sz="2200" spc="-110">
                <a:latin typeface="Arial"/>
                <a:cs typeface="Arial"/>
              </a:rPr>
              <a:t>openings </a:t>
            </a:r>
            <a:r>
              <a:rPr sz="2200" spc="-70">
                <a:latin typeface="Arial"/>
                <a:cs typeface="Arial"/>
              </a:rPr>
              <a:t>on </a:t>
            </a:r>
            <a:r>
              <a:rPr sz="2200" spc="-50">
                <a:latin typeface="Arial"/>
                <a:cs typeface="Arial"/>
              </a:rPr>
              <a:t>all</a:t>
            </a:r>
            <a:r>
              <a:rPr sz="2200" spc="-90">
                <a:latin typeface="Arial"/>
                <a:cs typeface="Arial"/>
              </a:rPr>
              <a:t> </a:t>
            </a:r>
            <a:r>
              <a:rPr sz="2200" spc="-105">
                <a:latin typeface="Arial"/>
                <a:cs typeface="Arial"/>
              </a:rPr>
              <a:t>levels</a:t>
            </a:r>
            <a:endParaRPr sz="2200">
              <a:latin typeface="Arial"/>
              <a:cs typeface="Arial"/>
            </a:endParaRPr>
          </a:p>
          <a:p>
            <a:pPr marL="413384">
              <a:lnSpc>
                <a:spcPts val="2510"/>
              </a:lnSpc>
            </a:pPr>
            <a:r>
              <a:rPr sz="2200" spc="-105">
                <a:latin typeface="Arial"/>
                <a:cs typeface="Arial"/>
              </a:rPr>
              <a:t>(postdocs, </a:t>
            </a:r>
            <a:r>
              <a:rPr sz="2200" spc="-215">
                <a:latin typeface="Arial"/>
                <a:cs typeface="Arial"/>
              </a:rPr>
              <a:t>PhD </a:t>
            </a:r>
            <a:r>
              <a:rPr sz="2200" spc="-80">
                <a:latin typeface="Arial"/>
                <a:cs typeface="Arial"/>
              </a:rPr>
              <a:t>students, </a:t>
            </a:r>
            <a:r>
              <a:rPr sz="2200" spc="-114">
                <a:latin typeface="Arial"/>
                <a:cs typeface="Arial"/>
              </a:rPr>
              <a:t>research </a:t>
            </a:r>
            <a:r>
              <a:rPr sz="2200" spc="-100">
                <a:latin typeface="Arial"/>
                <a:cs typeface="Arial"/>
              </a:rPr>
              <a:t>engineers); </a:t>
            </a:r>
            <a:r>
              <a:rPr sz="2200" spc="-175">
                <a:latin typeface="Arial"/>
                <a:cs typeface="Arial"/>
              </a:rPr>
              <a:t>see</a:t>
            </a:r>
            <a:r>
              <a:rPr sz="2200" spc="55">
                <a:latin typeface="Arial"/>
                <a:cs typeface="Arial"/>
              </a:rPr>
              <a:t> </a:t>
            </a:r>
            <a:r>
              <a:rPr sz="2200" u="heavy" spc="-4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</a:rPr>
              <a:t>automl.org/jobs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366395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95"/>
              <a:t>HPO </a:t>
            </a:r>
            <a:r>
              <a:rPr spc="-150"/>
              <a:t>and </a:t>
            </a:r>
            <a:r>
              <a:rPr spc="-405"/>
              <a:t>NAS</a:t>
            </a:r>
            <a:r>
              <a:rPr spc="-495"/>
              <a:t> </a:t>
            </a:r>
            <a:r>
              <a:rPr spc="-135"/>
              <a:t>Wrapup</a:t>
            </a:r>
          </a:p>
        </p:txBody>
      </p:sp>
      <p:sp>
        <p:nvSpPr>
          <p:cNvPr id="9" name="object 9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67</a:t>
            </a:fld>
            <a:endParaRPr spc="-6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0796" y="1354299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73657" y="3478021"/>
            <a:ext cx="91211" cy="957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796" y="4353531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588010">
              <a:lnSpc>
                <a:spcPct val="100000"/>
              </a:lnSpc>
              <a:spcBef>
                <a:spcPts val="800"/>
              </a:spcBef>
            </a:pPr>
            <a:r>
              <a:rPr spc="-170"/>
              <a:t>Concern </a:t>
            </a:r>
            <a:r>
              <a:rPr spc="-65"/>
              <a:t>about </a:t>
            </a:r>
            <a:r>
              <a:rPr spc="-15"/>
              <a:t>too </a:t>
            </a:r>
            <a:r>
              <a:rPr spc="-125"/>
              <a:t>much </a:t>
            </a:r>
            <a:r>
              <a:rPr spc="-65"/>
              <a:t>automation, </a:t>
            </a:r>
            <a:r>
              <a:rPr spc="-45"/>
              <a:t>job</a:t>
            </a:r>
            <a:r>
              <a:rPr spc="-370"/>
              <a:t> </a:t>
            </a:r>
            <a:r>
              <a:rPr spc="-170"/>
              <a:t>loss</a:t>
            </a:r>
          </a:p>
          <a:p>
            <a:pPr marL="988694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989330" algn="l"/>
              </a:tabLst>
            </a:pPr>
            <a:r>
              <a:rPr sz="2400" spc="-90">
                <a:solidFill>
                  <a:srgbClr val="000000"/>
                </a:solidFill>
              </a:rPr>
              <a:t>AutoML </a:t>
            </a:r>
            <a:r>
              <a:rPr sz="2400" spc="5">
                <a:solidFill>
                  <a:srgbClr val="000000"/>
                </a:solidFill>
              </a:rPr>
              <a:t>will </a:t>
            </a:r>
            <a:r>
              <a:rPr sz="2400" spc="-55">
                <a:solidFill>
                  <a:srgbClr val="000000"/>
                </a:solidFill>
              </a:rPr>
              <a:t>allow </a:t>
            </a:r>
            <a:r>
              <a:rPr sz="2400" spc="-130">
                <a:solidFill>
                  <a:srgbClr val="000000"/>
                </a:solidFill>
              </a:rPr>
              <a:t>humans </a:t>
            </a:r>
            <a:r>
              <a:rPr sz="2400" spc="20">
                <a:solidFill>
                  <a:srgbClr val="000000"/>
                </a:solidFill>
              </a:rPr>
              <a:t>to</a:t>
            </a:r>
            <a:r>
              <a:rPr sz="2400" spc="-490">
                <a:solidFill>
                  <a:srgbClr val="000000"/>
                </a:solidFill>
              </a:rPr>
              <a:t> </a:t>
            </a:r>
            <a:r>
              <a:rPr sz="2400" spc="-125">
                <a:solidFill>
                  <a:srgbClr val="000000"/>
                </a:solidFill>
              </a:rPr>
              <a:t>become </a:t>
            </a:r>
            <a:r>
              <a:rPr sz="2400" spc="-75">
                <a:solidFill>
                  <a:srgbClr val="000000"/>
                </a:solidFill>
              </a:rPr>
              <a:t>more </a:t>
            </a:r>
            <a:r>
              <a:rPr sz="2400" spc="-65">
                <a:solidFill>
                  <a:srgbClr val="000000"/>
                </a:solidFill>
              </a:rPr>
              <a:t>productive</a:t>
            </a:r>
            <a:endParaRPr sz="2400"/>
          </a:p>
          <a:p>
            <a:pPr marL="988694" indent="-286385">
              <a:lnSpc>
                <a:spcPct val="100000"/>
              </a:lnSpc>
              <a:spcBef>
                <a:spcPts val="575"/>
              </a:spcBef>
              <a:buChar char="–"/>
              <a:tabLst>
                <a:tab pos="989330" algn="l"/>
              </a:tabLst>
            </a:pPr>
            <a:r>
              <a:rPr sz="2400" spc="-160">
                <a:solidFill>
                  <a:srgbClr val="000000"/>
                </a:solidFill>
              </a:rPr>
              <a:t>Thus,</a:t>
            </a:r>
            <a:r>
              <a:rPr sz="2400" spc="-130">
                <a:solidFill>
                  <a:srgbClr val="000000"/>
                </a:solidFill>
              </a:rPr>
              <a:t> </a:t>
            </a:r>
            <a:r>
              <a:rPr sz="2400" spc="75">
                <a:solidFill>
                  <a:srgbClr val="000000"/>
                </a:solidFill>
              </a:rPr>
              <a:t>it</a:t>
            </a:r>
            <a:r>
              <a:rPr sz="2400" spc="-125">
                <a:solidFill>
                  <a:srgbClr val="000000"/>
                </a:solidFill>
              </a:rPr>
              <a:t> </a:t>
            </a:r>
            <a:r>
              <a:rPr sz="2400" spc="5">
                <a:solidFill>
                  <a:srgbClr val="000000"/>
                </a:solidFill>
              </a:rPr>
              <a:t>will</a:t>
            </a:r>
            <a:r>
              <a:rPr sz="2400" spc="-145">
                <a:solidFill>
                  <a:srgbClr val="000000"/>
                </a:solidFill>
              </a:rPr>
              <a:t> </a:t>
            </a:r>
            <a:r>
              <a:rPr sz="2400" spc="-75">
                <a:solidFill>
                  <a:srgbClr val="000000"/>
                </a:solidFill>
              </a:rPr>
              <a:t>eventually</a:t>
            </a:r>
            <a:r>
              <a:rPr sz="2400" spc="-140">
                <a:solidFill>
                  <a:srgbClr val="000000"/>
                </a:solidFill>
              </a:rPr>
              <a:t> </a:t>
            </a:r>
            <a:r>
              <a:rPr sz="2400" spc="-105">
                <a:solidFill>
                  <a:srgbClr val="000000"/>
                </a:solidFill>
              </a:rPr>
              <a:t>reduce</a:t>
            </a:r>
            <a:r>
              <a:rPr sz="2400" spc="-114">
                <a:solidFill>
                  <a:srgbClr val="000000"/>
                </a:solidFill>
              </a:rPr>
              <a:t> </a:t>
            </a:r>
            <a:r>
              <a:rPr sz="2400" spc="-25">
                <a:solidFill>
                  <a:srgbClr val="000000"/>
                </a:solidFill>
              </a:rPr>
              <a:t>the</a:t>
            </a:r>
            <a:r>
              <a:rPr sz="2400" spc="-125">
                <a:solidFill>
                  <a:srgbClr val="000000"/>
                </a:solidFill>
              </a:rPr>
              <a:t> </a:t>
            </a:r>
            <a:r>
              <a:rPr sz="2400" spc="-50">
                <a:solidFill>
                  <a:srgbClr val="000000"/>
                </a:solidFill>
              </a:rPr>
              <a:t>work</a:t>
            </a:r>
            <a:r>
              <a:rPr sz="2400" spc="-150">
                <a:solidFill>
                  <a:srgbClr val="000000"/>
                </a:solidFill>
              </a:rPr>
              <a:t> </a:t>
            </a:r>
            <a:r>
              <a:rPr sz="2400" spc="10">
                <a:solidFill>
                  <a:srgbClr val="000000"/>
                </a:solidFill>
              </a:rPr>
              <a:t>left</a:t>
            </a:r>
            <a:r>
              <a:rPr sz="2400" spc="-125">
                <a:solidFill>
                  <a:srgbClr val="000000"/>
                </a:solidFill>
              </a:rPr>
              <a:t> </a:t>
            </a:r>
            <a:r>
              <a:rPr sz="2400" spc="-10">
                <a:solidFill>
                  <a:srgbClr val="000000"/>
                </a:solidFill>
              </a:rPr>
              <a:t>for</a:t>
            </a:r>
            <a:r>
              <a:rPr sz="2400" spc="-135">
                <a:solidFill>
                  <a:srgbClr val="000000"/>
                </a:solidFill>
              </a:rPr>
              <a:t> </a:t>
            </a:r>
            <a:r>
              <a:rPr sz="2400" spc="-90">
                <a:solidFill>
                  <a:srgbClr val="000000"/>
                </a:solidFill>
              </a:rPr>
              <a:t>data</a:t>
            </a:r>
            <a:r>
              <a:rPr sz="2400" spc="-135">
                <a:solidFill>
                  <a:srgbClr val="000000"/>
                </a:solidFill>
              </a:rPr>
              <a:t> </a:t>
            </a:r>
            <a:r>
              <a:rPr sz="2400" spc="-95">
                <a:solidFill>
                  <a:srgbClr val="000000"/>
                </a:solidFill>
              </a:rPr>
              <a:t>scientists</a:t>
            </a:r>
            <a:endParaRPr sz="2400"/>
          </a:p>
          <a:p>
            <a:pPr marL="988694" marR="909955" indent="-286385">
              <a:lnSpc>
                <a:spcPct val="100000"/>
              </a:lnSpc>
              <a:spcBef>
                <a:spcPts val="580"/>
              </a:spcBef>
              <a:buChar char="–"/>
              <a:tabLst>
                <a:tab pos="989330" algn="l"/>
              </a:tabLst>
            </a:pPr>
            <a:r>
              <a:rPr sz="2400" spc="-80">
                <a:solidFill>
                  <a:srgbClr val="000000"/>
                </a:solidFill>
              </a:rPr>
              <a:t>But </a:t>
            </a:r>
            <a:r>
              <a:rPr sz="2400" spc="75">
                <a:solidFill>
                  <a:srgbClr val="000000"/>
                </a:solidFill>
              </a:rPr>
              <a:t>it</a:t>
            </a:r>
            <a:r>
              <a:rPr sz="2400" spc="-484">
                <a:solidFill>
                  <a:srgbClr val="000000"/>
                </a:solidFill>
              </a:rPr>
              <a:t> </a:t>
            </a:r>
            <a:r>
              <a:rPr sz="2400" spc="5">
                <a:solidFill>
                  <a:srgbClr val="000000"/>
                </a:solidFill>
              </a:rPr>
              <a:t>will </a:t>
            </a:r>
            <a:r>
              <a:rPr sz="2400" spc="-125">
                <a:solidFill>
                  <a:srgbClr val="000000"/>
                </a:solidFill>
              </a:rPr>
              <a:t>also </a:t>
            </a:r>
            <a:r>
              <a:rPr sz="2400" spc="-75">
                <a:solidFill>
                  <a:srgbClr val="000000"/>
                </a:solidFill>
              </a:rPr>
              <a:t>help </a:t>
            </a:r>
            <a:r>
              <a:rPr sz="2400" spc="-125">
                <a:solidFill>
                  <a:srgbClr val="000000"/>
                </a:solidFill>
              </a:rPr>
              <a:t>many </a:t>
            </a:r>
            <a:r>
              <a:rPr sz="2400" spc="-85">
                <a:solidFill>
                  <a:srgbClr val="000000"/>
                </a:solidFill>
              </a:rPr>
              <a:t>domain </a:t>
            </a:r>
            <a:r>
              <a:rPr sz="2400" spc="-95">
                <a:solidFill>
                  <a:srgbClr val="000000"/>
                </a:solidFill>
              </a:rPr>
              <a:t>scientists </a:t>
            </a:r>
            <a:r>
              <a:rPr sz="2400" spc="-165">
                <a:solidFill>
                  <a:srgbClr val="000000"/>
                </a:solidFill>
              </a:rPr>
              <a:t>use </a:t>
            </a:r>
            <a:r>
              <a:rPr sz="2400" spc="-110">
                <a:solidFill>
                  <a:srgbClr val="000000"/>
                </a:solidFill>
              </a:rPr>
              <a:t>machine  </a:t>
            </a:r>
            <a:r>
              <a:rPr sz="2400" spc="-80">
                <a:solidFill>
                  <a:srgbClr val="000000"/>
                </a:solidFill>
              </a:rPr>
              <a:t>learning </a:t>
            </a:r>
            <a:r>
              <a:rPr sz="2400" spc="-5">
                <a:solidFill>
                  <a:srgbClr val="000000"/>
                </a:solidFill>
              </a:rPr>
              <a:t>that </a:t>
            </a:r>
            <a:r>
              <a:rPr sz="2400" spc="-55">
                <a:solidFill>
                  <a:srgbClr val="000000"/>
                </a:solidFill>
              </a:rPr>
              <a:t>would </a:t>
            </a:r>
            <a:r>
              <a:rPr sz="2400" spc="-60">
                <a:solidFill>
                  <a:srgbClr val="000000"/>
                </a:solidFill>
              </a:rPr>
              <a:t>otherwise </a:t>
            </a:r>
            <a:r>
              <a:rPr sz="2400" spc="-10">
                <a:solidFill>
                  <a:srgbClr val="000000"/>
                </a:solidFill>
              </a:rPr>
              <a:t>not</a:t>
            </a:r>
            <a:r>
              <a:rPr sz="2400" spc="-430">
                <a:solidFill>
                  <a:srgbClr val="000000"/>
                </a:solidFill>
              </a:rPr>
              <a:t> </a:t>
            </a:r>
            <a:r>
              <a:rPr sz="2400" spc="-150">
                <a:solidFill>
                  <a:srgbClr val="000000"/>
                </a:solidFill>
              </a:rPr>
              <a:t>have </a:t>
            </a:r>
            <a:r>
              <a:rPr sz="2400" spc="-145">
                <a:solidFill>
                  <a:srgbClr val="000000"/>
                </a:solidFill>
              </a:rPr>
              <a:t>used </a:t>
            </a:r>
            <a:r>
              <a:rPr sz="2400" spc="75">
                <a:solidFill>
                  <a:srgbClr val="000000"/>
                </a:solidFill>
              </a:rPr>
              <a:t>it</a:t>
            </a:r>
            <a:endParaRPr sz="2400"/>
          </a:p>
          <a:p>
            <a:pPr marL="1388110">
              <a:lnSpc>
                <a:spcPct val="100000"/>
              </a:lnSpc>
              <a:spcBef>
                <a:spcPts val="505"/>
              </a:spcBef>
            </a:pPr>
            <a:r>
              <a:rPr sz="2000" spc="-130">
                <a:solidFill>
                  <a:srgbClr val="000000"/>
                </a:solidFill>
              </a:rPr>
              <a:t>This </a:t>
            </a:r>
            <a:r>
              <a:rPr sz="2000" spc="-100">
                <a:solidFill>
                  <a:srgbClr val="000000"/>
                </a:solidFill>
              </a:rPr>
              <a:t>creates </a:t>
            </a:r>
            <a:r>
              <a:rPr sz="2000" spc="-60">
                <a:solidFill>
                  <a:srgbClr val="000000"/>
                </a:solidFill>
              </a:rPr>
              <a:t>more </a:t>
            </a:r>
            <a:r>
              <a:rPr sz="2000" spc="-90">
                <a:solidFill>
                  <a:srgbClr val="000000"/>
                </a:solidFill>
              </a:rPr>
              <a:t>demand </a:t>
            </a:r>
            <a:r>
              <a:rPr sz="2000" spc="-5">
                <a:solidFill>
                  <a:srgbClr val="000000"/>
                </a:solidFill>
              </a:rPr>
              <a:t>for </a:t>
            </a:r>
            <a:r>
              <a:rPr sz="2000" spc="-50">
                <a:solidFill>
                  <a:srgbClr val="000000"/>
                </a:solidFill>
              </a:rPr>
              <a:t>interesting </a:t>
            </a:r>
            <a:r>
              <a:rPr sz="2000" spc="-95">
                <a:solidFill>
                  <a:srgbClr val="000000"/>
                </a:solidFill>
              </a:rPr>
              <a:t>and </a:t>
            </a:r>
            <a:r>
              <a:rPr sz="2000" spc="-70">
                <a:solidFill>
                  <a:srgbClr val="000000"/>
                </a:solidFill>
              </a:rPr>
              <a:t>creative</a:t>
            </a:r>
            <a:r>
              <a:rPr sz="2000" spc="-290">
                <a:solidFill>
                  <a:srgbClr val="000000"/>
                </a:solidFill>
              </a:rPr>
              <a:t> </a:t>
            </a:r>
            <a:r>
              <a:rPr sz="2000" spc="-45">
                <a:solidFill>
                  <a:srgbClr val="000000"/>
                </a:solidFill>
              </a:rPr>
              <a:t>work</a:t>
            </a:r>
            <a:endParaRPr sz="2000"/>
          </a:p>
          <a:p>
            <a:pPr marL="575310"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588010">
              <a:lnSpc>
                <a:spcPct val="100000"/>
              </a:lnSpc>
              <a:spcBef>
                <a:spcPts val="1775"/>
              </a:spcBef>
            </a:pPr>
            <a:r>
              <a:rPr spc="-185"/>
              <a:t>Call </a:t>
            </a:r>
            <a:r>
              <a:rPr spc="25"/>
              <a:t>to </a:t>
            </a:r>
            <a:r>
              <a:rPr spc="-125"/>
              <a:t>arms: </a:t>
            </a:r>
            <a:r>
              <a:rPr spc="-60"/>
              <a:t>let‘s </a:t>
            </a:r>
            <a:r>
              <a:rPr spc="-195"/>
              <a:t>use </a:t>
            </a:r>
            <a:r>
              <a:rPr spc="-105"/>
              <a:t>AutoML </a:t>
            </a:r>
            <a:r>
              <a:rPr spc="20"/>
              <a:t>to </a:t>
            </a:r>
            <a:r>
              <a:rPr spc="-110"/>
              <a:t>create </a:t>
            </a:r>
            <a:r>
              <a:rPr spc="-135"/>
              <a:t>and </a:t>
            </a:r>
            <a:r>
              <a:rPr spc="-90"/>
              <a:t>improve</a:t>
            </a:r>
            <a:r>
              <a:rPr spc="-560"/>
              <a:t> </a:t>
            </a:r>
            <a:r>
              <a:rPr spc="-114"/>
              <a:t>jobs</a:t>
            </a:r>
          </a:p>
          <a:p>
            <a:pPr marL="988694" marR="995044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989330" algn="l"/>
              </a:tabLst>
            </a:pPr>
            <a:r>
              <a:rPr sz="2400">
                <a:solidFill>
                  <a:srgbClr val="000000"/>
                </a:solidFill>
              </a:rPr>
              <a:t>If </a:t>
            </a:r>
            <a:r>
              <a:rPr sz="2400" spc="-95">
                <a:solidFill>
                  <a:srgbClr val="000000"/>
                </a:solidFill>
              </a:rPr>
              <a:t>you </a:t>
            </a:r>
            <a:r>
              <a:rPr sz="2400" spc="-155">
                <a:solidFill>
                  <a:srgbClr val="000000"/>
                </a:solidFill>
              </a:rPr>
              <a:t>can </a:t>
            </a:r>
            <a:r>
              <a:rPr sz="2400" spc="-25">
                <a:solidFill>
                  <a:srgbClr val="000000"/>
                </a:solidFill>
              </a:rPr>
              <a:t>think </a:t>
            </a:r>
            <a:r>
              <a:rPr sz="2400" spc="-10">
                <a:solidFill>
                  <a:srgbClr val="000000"/>
                </a:solidFill>
              </a:rPr>
              <a:t>of </a:t>
            </a:r>
            <a:r>
              <a:rPr sz="2400" spc="-190">
                <a:solidFill>
                  <a:srgbClr val="000000"/>
                </a:solidFill>
              </a:rPr>
              <a:t>a </a:t>
            </a:r>
            <a:r>
              <a:rPr sz="2400" spc="-150">
                <a:solidFill>
                  <a:srgbClr val="000000"/>
                </a:solidFill>
              </a:rPr>
              <a:t>business </a:t>
            </a:r>
            <a:r>
              <a:rPr sz="2400" spc="-30">
                <a:solidFill>
                  <a:srgbClr val="000000"/>
                </a:solidFill>
              </a:rPr>
              <a:t>opportunity </a:t>
            </a:r>
            <a:r>
              <a:rPr sz="2400" spc="-45">
                <a:solidFill>
                  <a:srgbClr val="000000"/>
                </a:solidFill>
              </a:rPr>
              <a:t>that‘s </a:t>
            </a:r>
            <a:r>
              <a:rPr sz="2400" spc="-125">
                <a:solidFill>
                  <a:srgbClr val="000000"/>
                </a:solidFill>
              </a:rPr>
              <a:t>made  </a:t>
            </a:r>
            <a:r>
              <a:rPr sz="2400" spc="-95">
                <a:solidFill>
                  <a:srgbClr val="000000"/>
                </a:solidFill>
              </a:rPr>
              <a:t>feasible </a:t>
            </a:r>
            <a:r>
              <a:rPr sz="2400" spc="-105">
                <a:solidFill>
                  <a:srgbClr val="000000"/>
                </a:solidFill>
              </a:rPr>
              <a:t>by </a:t>
            </a:r>
            <a:r>
              <a:rPr sz="2400" spc="-90">
                <a:solidFill>
                  <a:srgbClr val="000000"/>
                </a:solidFill>
              </a:rPr>
              <a:t>AutoML </a:t>
            </a:r>
            <a:r>
              <a:rPr sz="2400" spc="-70">
                <a:solidFill>
                  <a:srgbClr val="000000"/>
                </a:solidFill>
              </a:rPr>
              <a:t>(robust, </a:t>
            </a:r>
            <a:r>
              <a:rPr sz="2400" spc="-60">
                <a:solidFill>
                  <a:srgbClr val="000000"/>
                </a:solidFill>
              </a:rPr>
              <a:t>off-the-shelf, </a:t>
            </a:r>
            <a:r>
              <a:rPr sz="2400" spc="-65">
                <a:solidFill>
                  <a:srgbClr val="000000"/>
                </a:solidFill>
              </a:rPr>
              <a:t>effective</a:t>
            </a:r>
            <a:r>
              <a:rPr sz="2400" spc="-345">
                <a:solidFill>
                  <a:srgbClr val="000000"/>
                </a:solidFill>
              </a:rPr>
              <a:t> </a:t>
            </a:r>
            <a:r>
              <a:rPr sz="2400" spc="-105">
                <a:solidFill>
                  <a:srgbClr val="000000"/>
                </a:solidFill>
              </a:rPr>
              <a:t>ML),  </a:t>
            </a:r>
            <a:r>
              <a:rPr sz="2400" spc="-65">
                <a:solidFill>
                  <a:srgbClr val="000000"/>
                </a:solidFill>
              </a:rPr>
              <a:t>now</a:t>
            </a:r>
            <a:r>
              <a:rPr sz="2400" spc="-130">
                <a:solidFill>
                  <a:srgbClr val="000000"/>
                </a:solidFill>
              </a:rPr>
              <a:t> </a:t>
            </a:r>
            <a:r>
              <a:rPr sz="2400" spc="-125">
                <a:solidFill>
                  <a:srgbClr val="000000"/>
                </a:solidFill>
              </a:rPr>
              <a:t>is</a:t>
            </a:r>
            <a:r>
              <a:rPr sz="2400" spc="-130">
                <a:solidFill>
                  <a:srgbClr val="000000"/>
                </a:solidFill>
              </a:rPr>
              <a:t> </a:t>
            </a:r>
            <a:r>
              <a:rPr sz="2400" spc="-190">
                <a:solidFill>
                  <a:srgbClr val="000000"/>
                </a:solidFill>
              </a:rPr>
              <a:t>a</a:t>
            </a:r>
            <a:r>
              <a:rPr sz="2400" spc="-140">
                <a:solidFill>
                  <a:srgbClr val="000000"/>
                </a:solidFill>
              </a:rPr>
              <a:t> </a:t>
            </a:r>
            <a:r>
              <a:rPr sz="2400" spc="-114">
                <a:solidFill>
                  <a:srgbClr val="000000"/>
                </a:solidFill>
              </a:rPr>
              <a:t>good</a:t>
            </a:r>
            <a:r>
              <a:rPr sz="2400" spc="-130">
                <a:solidFill>
                  <a:srgbClr val="000000"/>
                </a:solidFill>
              </a:rPr>
              <a:t> </a:t>
            </a:r>
            <a:r>
              <a:rPr sz="2400" spc="-20">
                <a:solidFill>
                  <a:srgbClr val="000000"/>
                </a:solidFill>
              </a:rPr>
              <a:t>time</a:t>
            </a:r>
            <a:r>
              <a:rPr sz="2400" spc="-135">
                <a:solidFill>
                  <a:srgbClr val="000000"/>
                </a:solidFill>
              </a:rPr>
              <a:t> </a:t>
            </a:r>
            <a:r>
              <a:rPr sz="2400" spc="20">
                <a:solidFill>
                  <a:srgbClr val="000000"/>
                </a:solidFill>
              </a:rPr>
              <a:t>to</a:t>
            </a:r>
            <a:r>
              <a:rPr sz="2400" spc="-135">
                <a:solidFill>
                  <a:srgbClr val="000000"/>
                </a:solidFill>
              </a:rPr>
              <a:t> </a:t>
            </a:r>
            <a:r>
              <a:rPr sz="2400" spc="-80">
                <a:solidFill>
                  <a:srgbClr val="000000"/>
                </a:solidFill>
              </a:rPr>
              <a:t>act</a:t>
            </a:r>
            <a:r>
              <a:rPr sz="2400" spc="-150">
                <a:solidFill>
                  <a:srgbClr val="000000"/>
                </a:solidFill>
              </a:rPr>
              <a:t> </a:t>
            </a:r>
            <a:r>
              <a:rPr sz="2400" spc="-75">
                <a:solidFill>
                  <a:srgbClr val="000000"/>
                </a:solidFill>
              </a:rPr>
              <a:t>on</a:t>
            </a:r>
            <a:r>
              <a:rPr sz="2400" spc="-135">
                <a:solidFill>
                  <a:srgbClr val="000000"/>
                </a:solidFill>
              </a:rPr>
              <a:t> </a:t>
            </a:r>
            <a:r>
              <a:rPr sz="2400" spc="75">
                <a:solidFill>
                  <a:srgbClr val="000000"/>
                </a:solidFill>
              </a:rPr>
              <a:t>it</a:t>
            </a:r>
            <a:r>
              <a:rPr sz="2400" spc="-135">
                <a:solidFill>
                  <a:srgbClr val="000000"/>
                </a:solidFill>
              </a:rPr>
              <a:t> </a:t>
            </a:r>
            <a:r>
              <a:rPr sz="2400" spc="-70">
                <a:solidFill>
                  <a:srgbClr val="000000"/>
                </a:solidFill>
              </a:rPr>
              <a:t>...</a:t>
            </a:r>
            <a:endParaRPr sz="2400"/>
          </a:p>
        </p:txBody>
      </p:sp>
      <p:sp>
        <p:nvSpPr>
          <p:cNvPr id="6" name="object 6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703516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/>
              <a:t>AutoML </a:t>
            </a:r>
            <a:r>
              <a:rPr spc="-150"/>
              <a:t>and </a:t>
            </a:r>
            <a:r>
              <a:rPr spc="-254"/>
              <a:t>Job </a:t>
            </a:r>
            <a:r>
              <a:rPr spc="-310"/>
              <a:t>Loss </a:t>
            </a:r>
            <a:r>
              <a:rPr spc="-155"/>
              <a:t>Through</a:t>
            </a:r>
            <a:r>
              <a:rPr spc="30"/>
              <a:t> </a:t>
            </a:r>
            <a:r>
              <a:rPr spc="-75"/>
              <a:t>Automation</a:t>
            </a:r>
          </a:p>
        </p:txBody>
      </p:sp>
      <p:sp>
        <p:nvSpPr>
          <p:cNvPr id="8" name="object 8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68</a:t>
            </a:fld>
            <a:endParaRPr spc="-6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9026" y="1068095"/>
            <a:ext cx="7637780" cy="3952240"/>
          </a:xfrm>
          <a:prstGeom prst="rect">
            <a:avLst/>
          </a:prstGeom>
        </p:spPr>
        <p:txBody>
          <a:bodyPr vert="horz" wrap="square" lIns="0" tIns="977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800" spc="-5">
                <a:solidFill>
                  <a:srgbClr val="00AF50"/>
                </a:solidFill>
                <a:latin typeface="Arial"/>
                <a:cs typeface="Arial"/>
              </a:rPr>
              <a:t>+ </a:t>
            </a:r>
            <a:r>
              <a:rPr sz="2800" spc="-105">
                <a:solidFill>
                  <a:srgbClr val="00AF50"/>
                </a:solidFill>
                <a:latin typeface="Arial"/>
                <a:cs typeface="Arial"/>
              </a:rPr>
              <a:t>Democratization </a:t>
            </a:r>
            <a:r>
              <a:rPr sz="2800" spc="-10">
                <a:latin typeface="Arial"/>
                <a:cs typeface="Arial"/>
              </a:rPr>
              <a:t>of </a:t>
            </a:r>
            <a:r>
              <a:rPr sz="2800" spc="-110">
                <a:latin typeface="Arial"/>
                <a:cs typeface="Arial"/>
              </a:rPr>
              <a:t>data</a:t>
            </a:r>
            <a:r>
              <a:rPr sz="2800" spc="-30">
                <a:latin typeface="Arial"/>
                <a:cs typeface="Arial"/>
              </a:rPr>
              <a:t> </a:t>
            </a:r>
            <a:r>
              <a:rPr sz="2800" spc="-170">
                <a:latin typeface="Arial"/>
                <a:cs typeface="Arial"/>
              </a:rPr>
              <a:t>science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-5">
                <a:solidFill>
                  <a:srgbClr val="00AF50"/>
                </a:solidFill>
                <a:latin typeface="Arial"/>
                <a:cs typeface="Arial"/>
              </a:rPr>
              <a:t>+ </a:t>
            </a:r>
            <a:r>
              <a:rPr sz="2800" spc="-220">
                <a:latin typeface="Arial"/>
                <a:cs typeface="Arial"/>
              </a:rPr>
              <a:t>We </a:t>
            </a:r>
            <a:r>
              <a:rPr sz="2800" spc="-55">
                <a:latin typeface="Arial"/>
                <a:cs typeface="Arial"/>
              </a:rPr>
              <a:t>directly </a:t>
            </a:r>
            <a:r>
              <a:rPr sz="2800" spc="-175">
                <a:latin typeface="Arial"/>
                <a:cs typeface="Arial"/>
              </a:rPr>
              <a:t>have </a:t>
            </a:r>
            <a:r>
              <a:rPr sz="2800" spc="-220">
                <a:latin typeface="Arial"/>
                <a:cs typeface="Arial"/>
              </a:rPr>
              <a:t>a </a:t>
            </a:r>
            <a:r>
              <a:rPr sz="2800" spc="-105">
                <a:solidFill>
                  <a:srgbClr val="00AF50"/>
                </a:solidFill>
                <a:latin typeface="Arial"/>
                <a:cs typeface="Arial"/>
              </a:rPr>
              <a:t>strong</a:t>
            </a:r>
            <a:r>
              <a:rPr sz="2800" spc="-484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800" spc="-135">
                <a:solidFill>
                  <a:srgbClr val="00AF50"/>
                </a:solidFill>
                <a:latin typeface="Arial"/>
                <a:cs typeface="Arial"/>
              </a:rPr>
              <a:t>baseline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800" spc="-5">
                <a:solidFill>
                  <a:srgbClr val="00AF50"/>
                </a:solidFill>
                <a:latin typeface="Arial"/>
                <a:cs typeface="Arial"/>
              </a:rPr>
              <a:t>+ </a:t>
            </a:r>
            <a:r>
              <a:rPr sz="2800" spc="-220">
                <a:latin typeface="Arial"/>
                <a:cs typeface="Arial"/>
              </a:rPr>
              <a:t>We </a:t>
            </a:r>
            <a:r>
              <a:rPr sz="2800" spc="-180">
                <a:latin typeface="Arial"/>
                <a:cs typeface="Arial"/>
              </a:rPr>
              <a:t>can </a:t>
            </a:r>
            <a:r>
              <a:rPr sz="2800" spc="-80">
                <a:solidFill>
                  <a:srgbClr val="00AF50"/>
                </a:solidFill>
                <a:latin typeface="Arial"/>
                <a:cs typeface="Arial"/>
              </a:rPr>
              <a:t>codify </a:t>
            </a:r>
            <a:r>
              <a:rPr sz="2800" spc="-114">
                <a:solidFill>
                  <a:srgbClr val="00AF50"/>
                </a:solidFill>
                <a:latin typeface="Arial"/>
                <a:cs typeface="Arial"/>
              </a:rPr>
              <a:t>best</a:t>
            </a:r>
            <a:r>
              <a:rPr sz="2800" spc="-550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sz="2800" spc="-120">
                <a:solidFill>
                  <a:srgbClr val="00AF50"/>
                </a:solidFill>
                <a:latin typeface="Arial"/>
                <a:cs typeface="Arial"/>
              </a:rPr>
              <a:t>practices</a:t>
            </a:r>
            <a:endParaRPr sz="2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800" spc="-5">
                <a:solidFill>
                  <a:srgbClr val="00AF50"/>
                </a:solidFill>
                <a:latin typeface="Arial"/>
                <a:cs typeface="Arial"/>
              </a:rPr>
              <a:t>+ </a:t>
            </a:r>
            <a:r>
              <a:rPr sz="2800" spc="-180">
                <a:solidFill>
                  <a:srgbClr val="00AF50"/>
                </a:solidFill>
                <a:latin typeface="Arial"/>
                <a:cs typeface="Arial"/>
              </a:rPr>
              <a:t>Reducing </a:t>
            </a:r>
            <a:r>
              <a:rPr sz="2800" spc="-35">
                <a:solidFill>
                  <a:srgbClr val="00AF50"/>
                </a:solidFill>
                <a:latin typeface="Arial"/>
                <a:cs typeface="Arial"/>
              </a:rPr>
              <a:t>the </a:t>
            </a:r>
            <a:r>
              <a:rPr sz="2800" spc="-90">
                <a:solidFill>
                  <a:srgbClr val="00AF50"/>
                </a:solidFill>
                <a:latin typeface="Arial"/>
                <a:cs typeface="Arial"/>
              </a:rPr>
              <a:t>tedious </a:t>
            </a:r>
            <a:r>
              <a:rPr sz="2800" spc="-30">
                <a:solidFill>
                  <a:srgbClr val="00AF50"/>
                </a:solidFill>
                <a:latin typeface="Arial"/>
                <a:cs typeface="Arial"/>
              </a:rPr>
              <a:t>part </a:t>
            </a:r>
            <a:r>
              <a:rPr sz="2800" spc="-10">
                <a:latin typeface="Arial"/>
                <a:cs typeface="Arial"/>
              </a:rPr>
              <a:t>of </a:t>
            </a:r>
            <a:r>
              <a:rPr sz="2800" spc="-50">
                <a:latin typeface="Arial"/>
                <a:cs typeface="Arial"/>
              </a:rPr>
              <a:t>our</a:t>
            </a:r>
            <a:r>
              <a:rPr sz="2800" spc="-170">
                <a:latin typeface="Arial"/>
                <a:cs typeface="Arial"/>
              </a:rPr>
              <a:t> </a:t>
            </a:r>
            <a:r>
              <a:rPr sz="2800" spc="-65">
                <a:latin typeface="Arial"/>
                <a:cs typeface="Arial"/>
              </a:rPr>
              <a:t>work,</a:t>
            </a:r>
            <a:endParaRPr sz="2800">
              <a:latin typeface="Arial"/>
              <a:cs typeface="Arial"/>
            </a:endParaRPr>
          </a:p>
          <a:p>
            <a:pPr marL="355600" marR="5080">
              <a:lnSpc>
                <a:spcPct val="100000"/>
              </a:lnSpc>
            </a:pPr>
            <a:r>
              <a:rPr sz="2800" spc="-85">
                <a:latin typeface="Arial"/>
                <a:cs typeface="Arial"/>
              </a:rPr>
              <a:t>freeing </a:t>
            </a:r>
            <a:r>
              <a:rPr sz="2800" spc="-25">
                <a:latin typeface="Arial"/>
                <a:cs typeface="Arial"/>
              </a:rPr>
              <a:t>time </a:t>
            </a:r>
            <a:r>
              <a:rPr sz="2800" spc="25">
                <a:latin typeface="Arial"/>
                <a:cs typeface="Arial"/>
              </a:rPr>
              <a:t>to </a:t>
            </a:r>
            <a:r>
              <a:rPr sz="2800" spc="-140">
                <a:latin typeface="Arial"/>
                <a:cs typeface="Arial"/>
              </a:rPr>
              <a:t>focus </a:t>
            </a:r>
            <a:r>
              <a:rPr sz="2800" spc="-90">
                <a:latin typeface="Arial"/>
                <a:cs typeface="Arial"/>
              </a:rPr>
              <a:t>on </a:t>
            </a:r>
            <a:r>
              <a:rPr sz="2800" spc="-110">
                <a:latin typeface="Arial"/>
                <a:cs typeface="Arial"/>
              </a:rPr>
              <a:t>problems </a:t>
            </a:r>
            <a:r>
              <a:rPr sz="2800" spc="-155">
                <a:latin typeface="Arial"/>
                <a:cs typeface="Arial"/>
              </a:rPr>
              <a:t>humans </a:t>
            </a:r>
            <a:r>
              <a:rPr sz="2800" spc="-90">
                <a:latin typeface="Arial"/>
                <a:cs typeface="Arial"/>
              </a:rPr>
              <a:t>do</a:t>
            </a:r>
            <a:r>
              <a:rPr sz="2800" spc="-500">
                <a:latin typeface="Arial"/>
                <a:cs typeface="Arial"/>
              </a:rPr>
              <a:t> </a:t>
            </a:r>
            <a:r>
              <a:rPr sz="2800" spc="-114">
                <a:latin typeface="Arial"/>
                <a:cs typeface="Arial"/>
              </a:rPr>
              <a:t>best  </a:t>
            </a:r>
            <a:r>
              <a:rPr sz="2800" spc="-80">
                <a:latin typeface="Arial"/>
                <a:cs typeface="Arial"/>
              </a:rPr>
              <a:t>(creativity, </a:t>
            </a:r>
            <a:r>
              <a:rPr sz="2800" spc="-40">
                <a:latin typeface="Arial"/>
                <a:cs typeface="Arial"/>
              </a:rPr>
              <a:t>interpretation,</a:t>
            </a:r>
            <a:r>
              <a:rPr sz="2800" spc="-195">
                <a:latin typeface="Arial"/>
                <a:cs typeface="Arial"/>
              </a:rPr>
              <a:t> </a:t>
            </a:r>
            <a:r>
              <a:rPr sz="2800" spc="-484">
                <a:latin typeface="Arial"/>
                <a:cs typeface="Arial"/>
              </a:rPr>
              <a:t>…)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55600" algn="l"/>
              </a:tabLst>
            </a:pPr>
            <a:r>
              <a:rPr sz="2800" spc="-245">
                <a:solidFill>
                  <a:srgbClr val="FF0000"/>
                </a:solidFill>
                <a:latin typeface="Arial"/>
                <a:cs typeface="Arial"/>
              </a:rPr>
              <a:t>−	</a:t>
            </a:r>
            <a:r>
              <a:rPr sz="2800" spc="-165">
                <a:latin typeface="Arial"/>
                <a:cs typeface="Arial"/>
              </a:rPr>
              <a:t>People </a:t>
            </a:r>
            <a:r>
              <a:rPr sz="2800" spc="5">
                <a:latin typeface="Arial"/>
                <a:cs typeface="Arial"/>
              </a:rPr>
              <a:t>will </a:t>
            </a:r>
            <a:r>
              <a:rPr sz="2800" spc="-195">
                <a:latin typeface="Arial"/>
                <a:cs typeface="Arial"/>
              </a:rPr>
              <a:t>use </a:t>
            </a:r>
            <a:r>
              <a:rPr sz="2800" spc="85">
                <a:latin typeface="Arial"/>
                <a:cs typeface="Arial"/>
              </a:rPr>
              <a:t>it </a:t>
            </a:r>
            <a:r>
              <a:rPr sz="2800" spc="5">
                <a:solidFill>
                  <a:srgbClr val="FF0000"/>
                </a:solidFill>
                <a:latin typeface="Arial"/>
                <a:cs typeface="Arial"/>
              </a:rPr>
              <a:t>without </a:t>
            </a:r>
            <a:r>
              <a:rPr sz="2800" spc="-110">
                <a:solidFill>
                  <a:srgbClr val="FF0000"/>
                </a:solidFill>
                <a:latin typeface="Arial"/>
                <a:cs typeface="Arial"/>
              </a:rPr>
              <a:t>understanding</a:t>
            </a:r>
            <a:r>
              <a:rPr sz="2800" spc="-52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800" spc="-95">
                <a:solidFill>
                  <a:srgbClr val="FF0000"/>
                </a:solidFill>
                <a:latin typeface="Arial"/>
                <a:cs typeface="Arial"/>
              </a:rPr>
              <a:t>anything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65576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/>
              <a:t>AutoML: </a:t>
            </a:r>
            <a:r>
              <a:rPr spc="-90"/>
              <a:t>Further </a:t>
            </a:r>
            <a:r>
              <a:rPr spc="-120"/>
              <a:t>Benefits </a:t>
            </a:r>
            <a:r>
              <a:rPr spc="-150"/>
              <a:t>and</a:t>
            </a:r>
            <a:r>
              <a:rPr spc="-320"/>
              <a:t> </a:t>
            </a:r>
            <a:r>
              <a:rPr spc="-210"/>
              <a:t>Concerns</a:t>
            </a:r>
          </a:p>
        </p:txBody>
      </p:sp>
      <p:sp>
        <p:nvSpPr>
          <p:cNvPr id="5" name="object 5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69</a:t>
            </a:fld>
            <a:endParaRPr spc="-6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124587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/>
              <a:t>Outl</a:t>
            </a:r>
            <a:r>
              <a:rPr spc="-40"/>
              <a:t>i</a:t>
            </a:r>
            <a:r>
              <a:rPr spc="-150"/>
              <a:t>ne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9026" y="912165"/>
            <a:ext cx="6117590" cy="9836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  <a:tabLst>
                <a:tab pos="527685" algn="l"/>
              </a:tabLst>
            </a:pP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1.	</a:t>
            </a:r>
            <a:r>
              <a:rPr sz="2800" spc="-55">
                <a:solidFill>
                  <a:srgbClr val="1E469F"/>
                </a:solidFill>
                <a:latin typeface="Arial"/>
                <a:cs typeface="Arial"/>
              </a:rPr>
              <a:t>Modern </a:t>
            </a: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Hyperparameter</a:t>
            </a:r>
            <a:r>
              <a:rPr sz="2800" spc="-20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spc="-80">
                <a:solidFill>
                  <a:srgbClr val="1E469F"/>
                </a:solidFill>
                <a:latin typeface="Arial"/>
                <a:cs typeface="Arial"/>
              </a:rPr>
              <a:t>Optimization</a:t>
            </a:r>
            <a:endParaRPr sz="2800">
              <a:latin typeface="Arial"/>
              <a:cs typeface="Arial"/>
            </a:endParaRPr>
          </a:p>
          <a:p>
            <a:pPr marL="756285">
              <a:lnSpc>
                <a:spcPct val="100000"/>
              </a:lnSpc>
              <a:spcBef>
                <a:spcPts val="605"/>
              </a:spcBef>
            </a:pPr>
            <a:r>
              <a:rPr sz="2400" spc="-90">
                <a:latin typeface="Arial"/>
                <a:cs typeface="Arial"/>
              </a:rPr>
              <a:t>AutoML </a:t>
            </a:r>
            <a:r>
              <a:rPr sz="2400" spc="-225">
                <a:latin typeface="Arial"/>
                <a:cs typeface="Arial"/>
              </a:rPr>
              <a:t>as </a:t>
            </a:r>
            <a:r>
              <a:rPr sz="2400" spc="-90">
                <a:latin typeface="Arial"/>
                <a:cs typeface="Arial"/>
              </a:rPr>
              <a:t>Hyperparameter</a:t>
            </a:r>
            <a:r>
              <a:rPr sz="2400" spc="-120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7201" y="1677020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27201" y="2115932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45743" y="2032152"/>
            <a:ext cx="3759835" cy="744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80"/>
              </a:lnSpc>
            </a:pP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155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2400" spc="-135">
                <a:latin typeface="Arial"/>
                <a:cs typeface="Arial"/>
              </a:rPr>
              <a:t>Beyond </a:t>
            </a: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240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7201" y="2554844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27201" y="4383644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27201" y="4822556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27201" y="5261468"/>
            <a:ext cx="108356" cy="114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01726" y="3810380"/>
            <a:ext cx="4504690" cy="1673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  <a:tabLst>
                <a:tab pos="514984" algn="l"/>
              </a:tabLst>
            </a:pPr>
            <a:r>
              <a:rPr sz="2800" spc="-110">
                <a:solidFill>
                  <a:srgbClr val="1E469F"/>
                </a:solidFill>
                <a:latin typeface="Arial"/>
                <a:cs typeface="Arial"/>
              </a:rPr>
              <a:t>2.	</a:t>
            </a:r>
            <a:r>
              <a:rPr sz="2800" spc="-120">
                <a:solidFill>
                  <a:srgbClr val="1E469F"/>
                </a:solidFill>
                <a:latin typeface="Arial"/>
                <a:cs typeface="Arial"/>
              </a:rPr>
              <a:t>Neural </a:t>
            </a:r>
            <a:r>
              <a:rPr sz="2800" spc="-75">
                <a:solidFill>
                  <a:srgbClr val="1E469F"/>
                </a:solidFill>
                <a:latin typeface="Arial"/>
                <a:cs typeface="Arial"/>
              </a:rPr>
              <a:t>Architecture</a:t>
            </a:r>
            <a:r>
              <a:rPr sz="2800" spc="-170">
                <a:solidFill>
                  <a:srgbClr val="1E469F"/>
                </a:solidFill>
                <a:latin typeface="Arial"/>
                <a:cs typeface="Arial"/>
              </a:rPr>
              <a:t> </a:t>
            </a:r>
            <a:r>
              <a:rPr sz="2800" spc="-215">
                <a:solidFill>
                  <a:srgbClr val="1E469F"/>
                </a:solidFill>
                <a:latin typeface="Arial"/>
                <a:cs typeface="Arial"/>
              </a:rPr>
              <a:t>Search</a:t>
            </a:r>
            <a:endParaRPr sz="2800">
              <a:latin typeface="Arial"/>
              <a:cs typeface="Arial"/>
            </a:endParaRPr>
          </a:p>
          <a:p>
            <a:pPr marL="743585" marR="991869">
              <a:lnSpc>
                <a:spcPct val="120000"/>
              </a:lnSpc>
              <a:spcBef>
                <a:spcPts val="25"/>
              </a:spcBef>
            </a:pPr>
            <a:r>
              <a:rPr sz="2400" spc="-185">
                <a:latin typeface="Arial"/>
                <a:cs typeface="Arial"/>
              </a:rPr>
              <a:t>Search </a:t>
            </a:r>
            <a:r>
              <a:rPr sz="2400" spc="-220">
                <a:latin typeface="Arial"/>
                <a:cs typeface="Arial"/>
              </a:rPr>
              <a:t>Space </a:t>
            </a:r>
            <a:r>
              <a:rPr sz="2400" spc="-160">
                <a:latin typeface="Arial"/>
                <a:cs typeface="Arial"/>
              </a:rPr>
              <a:t>Design  </a:t>
            </a: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229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  <a:p>
            <a:pPr marL="743585">
              <a:lnSpc>
                <a:spcPct val="100000"/>
              </a:lnSpc>
              <a:spcBef>
                <a:spcPts val="580"/>
              </a:spcBef>
            </a:pPr>
            <a:r>
              <a:rPr sz="2400" spc="-135">
                <a:latin typeface="Arial"/>
                <a:cs typeface="Arial"/>
              </a:rPr>
              <a:t>Beyond </a:t>
            </a:r>
            <a:r>
              <a:rPr sz="2400" spc="-140">
                <a:latin typeface="Arial"/>
                <a:cs typeface="Arial"/>
              </a:rPr>
              <a:t>Blackbox</a:t>
            </a:r>
            <a:r>
              <a:rPr sz="2400" spc="-235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Optimization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9785" y="2996260"/>
            <a:ext cx="830008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>
                <a:solidFill>
                  <a:srgbClr val="1E469F"/>
                </a:solidFill>
                <a:latin typeface="Arial"/>
                <a:cs typeface="Arial"/>
              </a:rPr>
              <a:t>Based </a:t>
            </a:r>
            <a:r>
              <a:rPr sz="1800" spc="-45">
                <a:solidFill>
                  <a:srgbClr val="1E469F"/>
                </a:solidFill>
                <a:latin typeface="Arial"/>
                <a:cs typeface="Arial"/>
              </a:rPr>
              <a:t>on: </a:t>
            </a:r>
            <a:r>
              <a:rPr sz="1800" spc="-90">
                <a:solidFill>
                  <a:srgbClr val="1E469F"/>
                </a:solidFill>
                <a:latin typeface="Arial"/>
                <a:cs typeface="Arial"/>
              </a:rPr>
              <a:t>Feurer </a:t>
            </a:r>
            <a:r>
              <a:rPr sz="1800" spc="25">
                <a:solidFill>
                  <a:srgbClr val="1E469F"/>
                </a:solidFill>
                <a:latin typeface="Arial"/>
                <a:cs typeface="Arial"/>
              </a:rPr>
              <a:t>&amp; </a:t>
            </a:r>
            <a:r>
              <a:rPr sz="1800" spc="-30">
                <a:solidFill>
                  <a:srgbClr val="1E469F"/>
                </a:solidFill>
                <a:latin typeface="Arial"/>
                <a:cs typeface="Arial"/>
              </a:rPr>
              <a:t>Hutter: </a:t>
            </a:r>
            <a:r>
              <a:rPr sz="1800" u="heavy" spc="-9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Chapter 1 </a:t>
            </a:r>
            <a:r>
              <a:rPr sz="1800" u="heavy" spc="-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of </a:t>
            </a:r>
            <a:r>
              <a:rPr sz="1800" u="heavy" spc="-2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the </a:t>
            </a:r>
            <a:r>
              <a:rPr sz="1800" u="heavy" spc="-7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AutoML </a:t>
            </a:r>
            <a:r>
              <a:rPr sz="1800" u="heavy" spc="-6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book: </a:t>
            </a:r>
            <a:r>
              <a:rPr sz="1800" u="heavy" spc="-7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Hyperparameter</a:t>
            </a:r>
            <a:r>
              <a:rPr sz="1800" u="heavy" spc="-330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 </a:t>
            </a:r>
            <a:r>
              <a:rPr sz="1800" u="heavy" spc="-55">
                <a:solidFill>
                  <a:srgbClr val="A4A4A4"/>
                </a:solidFill>
                <a:uFill>
                  <a:solidFill>
                    <a:srgbClr val="A4A4A4"/>
                  </a:solidFill>
                </a:uFill>
                <a:latin typeface="Arial"/>
                <a:cs typeface="Arial"/>
                <a:hlinkClick r:id="rId3"/>
              </a:rPr>
              <a:t>Optimization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7440168" y="1179575"/>
            <a:ext cx="1149096" cy="1562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0415" y="3639311"/>
            <a:ext cx="7477125" cy="1934210"/>
          </a:xfrm>
          <a:custGeom>
            <a:avLst/>
            <a:gdLst/>
            <a:ahLst/>
            <a:cxnLst/>
            <a:rect l="l" t="t" r="r" b="b"/>
            <a:pathLst>
              <a:path w="7477125" h="1934210">
                <a:moveTo>
                  <a:pt x="0" y="1933956"/>
                </a:moveTo>
                <a:lnTo>
                  <a:pt x="7476744" y="1933956"/>
                </a:lnTo>
                <a:lnTo>
                  <a:pt x="7476744" y="0"/>
                </a:lnTo>
                <a:lnTo>
                  <a:pt x="0" y="0"/>
                </a:lnTo>
                <a:lnTo>
                  <a:pt x="0" y="1933956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80415" y="1958339"/>
            <a:ext cx="6885940" cy="875030"/>
          </a:xfrm>
          <a:custGeom>
            <a:avLst/>
            <a:gdLst/>
            <a:ahLst/>
            <a:cxnLst/>
            <a:rect l="l" t="t" r="r" b="b"/>
            <a:pathLst>
              <a:path w="6885940" h="875030">
                <a:moveTo>
                  <a:pt x="0" y="874776"/>
                </a:moveTo>
                <a:lnTo>
                  <a:pt x="6885432" y="874776"/>
                </a:lnTo>
                <a:lnTo>
                  <a:pt x="6885432" y="0"/>
                </a:lnTo>
                <a:lnTo>
                  <a:pt x="0" y="0"/>
                </a:lnTo>
                <a:lnTo>
                  <a:pt x="0" y="874776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7</a:t>
            </a:fld>
            <a:endParaRPr spc="-6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49822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20"/>
              <a:t>Hyperparameter</a:t>
            </a:r>
            <a:r>
              <a:rPr spc="-180"/>
              <a:t> </a:t>
            </a:r>
            <a:r>
              <a:rPr spc="-90"/>
              <a:t>Optimization</a:t>
            </a:r>
          </a:p>
        </p:txBody>
      </p:sp>
      <p:sp>
        <p:nvSpPr>
          <p:cNvPr id="3" name="object 3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0916" y="1644618"/>
            <a:ext cx="8597862" cy="36831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8</a:t>
            </a:fld>
            <a:endParaRPr spc="-6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5035" y="1140939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5035" y="2091915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65035" y="3042891"/>
            <a:ext cx="125501" cy="1334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57782" y="3924553"/>
            <a:ext cx="91211" cy="95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57782" y="4290314"/>
            <a:ext cx="91211" cy="95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57782" y="4656073"/>
            <a:ext cx="91211" cy="95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16381" y="851205"/>
            <a:ext cx="7593330" cy="442277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2800" spc="-130">
                <a:latin typeface="Arial"/>
                <a:cs typeface="Arial"/>
              </a:rPr>
              <a:t>Continuous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605"/>
              </a:spcBef>
              <a:buChar char="–"/>
              <a:tabLst>
                <a:tab pos="414020" algn="l"/>
              </a:tabLst>
            </a:pPr>
            <a:r>
              <a:rPr sz="2400" spc="-140">
                <a:latin typeface="Arial"/>
                <a:cs typeface="Arial"/>
              </a:rPr>
              <a:t>Example: </a:t>
            </a:r>
            <a:r>
              <a:rPr sz="2400" spc="-80">
                <a:latin typeface="Arial"/>
                <a:cs typeface="Arial"/>
              </a:rPr>
              <a:t>learning</a:t>
            </a:r>
            <a:r>
              <a:rPr sz="2400" spc="-145">
                <a:latin typeface="Arial"/>
                <a:cs typeface="Arial"/>
              </a:rPr>
              <a:t> </a:t>
            </a:r>
            <a:r>
              <a:rPr sz="2400" spc="-65">
                <a:latin typeface="Arial"/>
                <a:cs typeface="Arial"/>
              </a:rPr>
              <a:t>rate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sz="2800" spc="-90">
                <a:latin typeface="Arial"/>
                <a:cs typeface="Arial"/>
              </a:rPr>
              <a:t>Integer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610"/>
              </a:spcBef>
              <a:buChar char="–"/>
              <a:tabLst>
                <a:tab pos="414020" algn="l"/>
              </a:tabLst>
            </a:pPr>
            <a:r>
              <a:rPr sz="2400" spc="-140">
                <a:latin typeface="Arial"/>
                <a:cs typeface="Arial"/>
              </a:rPr>
              <a:t>Example:</a:t>
            </a:r>
            <a:r>
              <a:rPr sz="2400" spc="-145">
                <a:latin typeface="Arial"/>
                <a:cs typeface="Arial"/>
              </a:rPr>
              <a:t> </a:t>
            </a:r>
            <a:r>
              <a:rPr sz="2400" spc="-75">
                <a:latin typeface="Arial"/>
                <a:cs typeface="Arial"/>
              </a:rPr>
              <a:t>#units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2800" spc="-145">
                <a:solidFill>
                  <a:srgbClr val="1E469F"/>
                </a:solidFill>
                <a:latin typeface="Arial"/>
                <a:cs typeface="Arial"/>
              </a:rPr>
              <a:t>Categorical</a:t>
            </a:r>
            <a:endParaRPr sz="28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600"/>
              </a:spcBef>
              <a:buChar char="–"/>
              <a:tabLst>
                <a:tab pos="414020" algn="l"/>
              </a:tabLst>
            </a:pPr>
            <a:r>
              <a:rPr sz="2400" spc="-75">
                <a:latin typeface="Arial"/>
                <a:cs typeface="Arial"/>
              </a:rPr>
              <a:t>Finite </a:t>
            </a:r>
            <a:r>
              <a:rPr sz="2400" spc="-85">
                <a:latin typeface="Arial"/>
                <a:cs typeface="Arial"/>
              </a:rPr>
              <a:t>domain,</a:t>
            </a:r>
            <a:r>
              <a:rPr sz="2400" spc="-215">
                <a:latin typeface="Arial"/>
                <a:cs typeface="Arial"/>
              </a:rPr>
              <a:t> </a:t>
            </a:r>
            <a:r>
              <a:rPr sz="2400" spc="-75">
                <a:latin typeface="Arial"/>
                <a:cs typeface="Arial"/>
              </a:rPr>
              <a:t>unordered</a:t>
            </a:r>
            <a:endParaRPr sz="2400">
              <a:latin typeface="Arial"/>
              <a:cs typeface="Arial"/>
            </a:endParaRPr>
          </a:p>
          <a:p>
            <a:pPr marL="812800">
              <a:lnSpc>
                <a:spcPct val="100000"/>
              </a:lnSpc>
              <a:spcBef>
                <a:spcPts val="520"/>
              </a:spcBef>
            </a:pPr>
            <a:r>
              <a:rPr sz="2000" spc="-135">
                <a:latin typeface="Arial"/>
                <a:cs typeface="Arial"/>
              </a:rPr>
              <a:t>Example </a:t>
            </a:r>
            <a:r>
              <a:rPr sz="2000" spc="-60">
                <a:latin typeface="Arial"/>
                <a:cs typeface="Arial"/>
              </a:rPr>
              <a:t>1: </a:t>
            </a:r>
            <a:r>
              <a:rPr sz="2000" spc="-95">
                <a:latin typeface="Arial"/>
                <a:cs typeface="Arial"/>
              </a:rPr>
              <a:t>algo </a:t>
            </a:r>
            <a:r>
              <a:rPr sz="2000" spc="-750">
                <a:latin typeface="Noto Sans CJK JP Regular"/>
                <a:cs typeface="Noto Sans CJK JP Regular"/>
              </a:rPr>
              <a:t>∈</a:t>
            </a:r>
            <a:r>
              <a:rPr sz="2000" spc="-15">
                <a:latin typeface="Noto Sans CJK JP Regular"/>
                <a:cs typeface="Noto Sans CJK JP Regular"/>
              </a:rPr>
              <a:t> </a:t>
            </a:r>
            <a:r>
              <a:rPr sz="2000" spc="-135">
                <a:latin typeface="Arial"/>
                <a:cs typeface="Arial"/>
              </a:rPr>
              <a:t>{SVM, </a:t>
            </a:r>
            <a:r>
              <a:rPr sz="2000" spc="-305">
                <a:latin typeface="Arial"/>
                <a:cs typeface="Arial"/>
              </a:rPr>
              <a:t>RF,</a:t>
            </a:r>
            <a:r>
              <a:rPr sz="2000" spc="-140">
                <a:latin typeface="Arial"/>
                <a:cs typeface="Arial"/>
              </a:rPr>
              <a:t> </a:t>
            </a:r>
            <a:r>
              <a:rPr sz="2000" spc="-114">
                <a:latin typeface="Arial"/>
                <a:cs typeface="Arial"/>
              </a:rPr>
              <a:t>NN}</a:t>
            </a:r>
            <a:endParaRPr sz="2000">
              <a:latin typeface="Arial"/>
              <a:cs typeface="Arial"/>
            </a:endParaRPr>
          </a:p>
          <a:p>
            <a:pPr marL="812800" marR="5080">
              <a:lnSpc>
                <a:spcPct val="120000"/>
              </a:lnSpc>
              <a:spcBef>
                <a:spcPts val="5"/>
              </a:spcBef>
            </a:pPr>
            <a:r>
              <a:rPr sz="2000" spc="-135">
                <a:latin typeface="Arial"/>
                <a:cs typeface="Arial"/>
              </a:rPr>
              <a:t>Example </a:t>
            </a:r>
            <a:r>
              <a:rPr sz="2000" spc="-60">
                <a:latin typeface="Arial"/>
                <a:cs typeface="Arial"/>
              </a:rPr>
              <a:t>2: </a:t>
            </a:r>
            <a:r>
              <a:rPr sz="2000" spc="-50">
                <a:latin typeface="Arial"/>
                <a:cs typeface="Arial"/>
              </a:rPr>
              <a:t>activation </a:t>
            </a:r>
            <a:r>
              <a:rPr sz="2000" spc="-30">
                <a:latin typeface="Arial"/>
                <a:cs typeface="Arial"/>
              </a:rPr>
              <a:t>function </a:t>
            </a:r>
            <a:r>
              <a:rPr sz="2000" spc="-755">
                <a:latin typeface="Noto Sans CJK JP Regular"/>
                <a:cs typeface="Noto Sans CJK JP Regular"/>
              </a:rPr>
              <a:t>∈</a:t>
            </a:r>
            <a:r>
              <a:rPr sz="2000" spc="-5">
                <a:latin typeface="Noto Sans CJK JP Regular"/>
                <a:cs typeface="Noto Sans CJK JP Regular"/>
              </a:rPr>
              <a:t> </a:t>
            </a:r>
            <a:r>
              <a:rPr sz="2000" spc="-185">
                <a:latin typeface="Arial"/>
                <a:cs typeface="Arial"/>
              </a:rPr>
              <a:t>{ReLU, </a:t>
            </a:r>
            <a:r>
              <a:rPr sz="2000" spc="-150">
                <a:latin typeface="Arial"/>
                <a:cs typeface="Arial"/>
              </a:rPr>
              <a:t>Leaky </a:t>
            </a:r>
            <a:r>
              <a:rPr sz="2000" spc="-220">
                <a:latin typeface="Arial"/>
                <a:cs typeface="Arial"/>
              </a:rPr>
              <a:t>ReLU, </a:t>
            </a:r>
            <a:r>
              <a:rPr sz="2000" spc="-45">
                <a:latin typeface="Arial"/>
                <a:cs typeface="Arial"/>
              </a:rPr>
              <a:t>tanh}  </a:t>
            </a:r>
            <a:r>
              <a:rPr sz="2000" spc="-135">
                <a:latin typeface="Arial"/>
                <a:cs typeface="Arial"/>
              </a:rPr>
              <a:t>Example </a:t>
            </a:r>
            <a:r>
              <a:rPr sz="2000" spc="-60">
                <a:latin typeface="Arial"/>
                <a:cs typeface="Arial"/>
              </a:rPr>
              <a:t>3: </a:t>
            </a:r>
            <a:r>
              <a:rPr sz="2000" spc="-50">
                <a:latin typeface="Arial"/>
                <a:cs typeface="Arial"/>
              </a:rPr>
              <a:t>operator </a:t>
            </a:r>
            <a:r>
              <a:rPr sz="2000" spc="-755">
                <a:latin typeface="Noto Sans CJK JP Regular"/>
                <a:cs typeface="Noto Sans CJK JP Regular"/>
              </a:rPr>
              <a:t>∈</a:t>
            </a:r>
            <a:r>
              <a:rPr sz="2000">
                <a:latin typeface="Noto Sans CJK JP Regular"/>
                <a:cs typeface="Noto Sans CJK JP Regular"/>
              </a:rPr>
              <a:t> </a:t>
            </a:r>
            <a:r>
              <a:rPr sz="2000" spc="-95">
                <a:latin typeface="Arial"/>
                <a:cs typeface="Arial"/>
              </a:rPr>
              <a:t>{conv3x3, </a:t>
            </a:r>
            <a:r>
              <a:rPr sz="2000" spc="-100">
                <a:latin typeface="Arial"/>
                <a:cs typeface="Arial"/>
              </a:rPr>
              <a:t>separable conv3x3, </a:t>
            </a:r>
            <a:r>
              <a:rPr sz="2000" spc="-130">
                <a:latin typeface="Arial"/>
                <a:cs typeface="Arial"/>
              </a:rPr>
              <a:t>max </a:t>
            </a:r>
            <a:r>
              <a:rPr sz="2000" spc="-50">
                <a:latin typeface="Arial"/>
                <a:cs typeface="Arial"/>
              </a:rPr>
              <a:t>pool,</a:t>
            </a:r>
            <a:r>
              <a:rPr sz="2000" spc="-225">
                <a:latin typeface="Arial"/>
                <a:cs typeface="Arial"/>
              </a:rPr>
              <a:t> </a:t>
            </a:r>
            <a:r>
              <a:rPr sz="2000" spc="-335">
                <a:latin typeface="Arial"/>
                <a:cs typeface="Arial"/>
              </a:rPr>
              <a:t>…}</a:t>
            </a:r>
            <a:endParaRPr sz="2000">
              <a:latin typeface="Arial"/>
              <a:cs typeface="Arial"/>
            </a:endParaRPr>
          </a:p>
          <a:p>
            <a:pPr marL="413384" indent="-286385">
              <a:lnSpc>
                <a:spcPct val="100000"/>
              </a:lnSpc>
              <a:spcBef>
                <a:spcPts val="535"/>
              </a:spcBef>
              <a:buChar char="–"/>
              <a:tabLst>
                <a:tab pos="414020" algn="l"/>
              </a:tabLst>
            </a:pPr>
            <a:r>
              <a:rPr sz="2400" spc="-155">
                <a:latin typeface="Arial"/>
                <a:cs typeface="Arial"/>
              </a:rPr>
              <a:t>Special </a:t>
            </a:r>
            <a:r>
              <a:rPr sz="2400" spc="-165">
                <a:latin typeface="Arial"/>
                <a:cs typeface="Arial"/>
              </a:rPr>
              <a:t>case:</a:t>
            </a:r>
            <a:r>
              <a:rPr sz="2400" spc="-135">
                <a:latin typeface="Arial"/>
                <a:cs typeface="Arial"/>
              </a:rPr>
              <a:t> </a:t>
            </a:r>
            <a:r>
              <a:rPr sz="2400" spc="-70">
                <a:latin typeface="Arial"/>
                <a:cs typeface="Arial"/>
              </a:rPr>
              <a:t>binary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37616" y="0"/>
            <a:ext cx="8406765" cy="623570"/>
          </a:xfrm>
          <a:custGeom>
            <a:avLst/>
            <a:gdLst/>
            <a:ahLst/>
            <a:cxnLst/>
            <a:rect l="l" t="t" r="r" b="b"/>
            <a:pathLst>
              <a:path w="8406765" h="623570">
                <a:moveTo>
                  <a:pt x="0" y="623315"/>
                </a:moveTo>
                <a:lnTo>
                  <a:pt x="8406384" y="623315"/>
                </a:lnTo>
                <a:lnTo>
                  <a:pt x="8406384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</a:pathLst>
          </a:custGeom>
          <a:solidFill>
            <a:srgbClr val="1E50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816051" y="29718"/>
            <a:ext cx="437261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265"/>
              <a:t>Types </a:t>
            </a:r>
            <a:r>
              <a:rPr spc="-5"/>
              <a:t>of</a:t>
            </a:r>
            <a:r>
              <a:rPr spc="-114"/>
              <a:t> </a:t>
            </a:r>
            <a:r>
              <a:rPr spc="-140"/>
              <a:t>Hyperparameters</a:t>
            </a:r>
          </a:p>
        </p:txBody>
      </p:sp>
      <p:sp>
        <p:nvSpPr>
          <p:cNvPr id="11" name="object 11"/>
          <p:cNvSpPr/>
          <p:nvPr/>
        </p:nvSpPr>
        <p:spPr>
          <a:xfrm>
            <a:off x="0" y="6649211"/>
            <a:ext cx="9144000" cy="208915"/>
          </a:xfrm>
          <a:custGeom>
            <a:avLst/>
            <a:gdLst/>
            <a:ahLst/>
            <a:cxnLst/>
            <a:rect l="l" t="t" r="r" b="b"/>
            <a:pathLst>
              <a:path w="9144000" h="208915">
                <a:moveTo>
                  <a:pt x="0" y="208787"/>
                </a:moveTo>
                <a:lnTo>
                  <a:pt x="9144000" y="208787"/>
                </a:lnTo>
                <a:lnTo>
                  <a:pt x="9144000" y="0"/>
                </a:lnTo>
                <a:lnTo>
                  <a:pt x="0" y="0"/>
                </a:lnTo>
                <a:lnTo>
                  <a:pt x="0" y="20878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pc="-20"/>
              <a:t>Hutter </a:t>
            </a:r>
            <a:r>
              <a:rPr spc="15"/>
              <a:t>&amp; </a:t>
            </a:r>
            <a:r>
              <a:rPr spc="-70"/>
              <a:t>Vanschoren:</a:t>
            </a:r>
            <a:r>
              <a:rPr spc="-250"/>
              <a:t> </a:t>
            </a:r>
            <a:r>
              <a:rPr spc="-45"/>
              <a:t>AutoML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240"/>
              </a:lnSpc>
            </a:pPr>
            <a:fld id="{81D60167-4931-47E6-BA6A-407CBD079E47}" type="slidenum">
              <a:rPr spc="-60" dirty="0"/>
              <a:t>9</a:t>
            </a:fld>
            <a:endParaRPr spc="-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(4:3)</PresentationFormat>
  <Slides>69</Slides>
  <Notes>0</Notes>
  <HiddenSlides>6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0" baseType="lpstr">
      <vt:lpstr>Office Theme</vt:lpstr>
      <vt:lpstr>Automatic Machine Learning (AutoML):  A Tutorial</vt:lpstr>
      <vt:lpstr>Motivation: Successes of Deep Learning</vt:lpstr>
      <vt:lpstr>One Problem of Deep Learning</vt:lpstr>
      <vt:lpstr>Deep Learning and AutoML</vt:lpstr>
      <vt:lpstr>Learning box is not restricted to deep learning</vt:lpstr>
      <vt:lpstr>Outline</vt:lpstr>
      <vt:lpstr>Outline</vt:lpstr>
      <vt:lpstr>Hyperparameter Optimization</vt:lpstr>
      <vt:lpstr>Types of Hyperparameters</vt:lpstr>
      <vt:lpstr>Conditional hyperparameters</vt:lpstr>
      <vt:lpstr>AutoML as Hyperparameter Optimization</vt:lpstr>
      <vt:lpstr>Outline</vt:lpstr>
      <vt:lpstr>Blackbox Hyperparameter Optimization</vt:lpstr>
      <vt:lpstr>Grid Search and Random Search</vt:lpstr>
      <vt:lpstr>Bayesian Optimization</vt:lpstr>
      <vt:lpstr>Example: Bayesian Optimization in AlphaGo</vt:lpstr>
      <vt:lpstr>AutoML Challenges for Bayesian Optimization</vt:lpstr>
      <vt:lpstr>Tree of Parzen Estimators (TPE)</vt:lpstr>
      <vt:lpstr>Tree of Parzen Estimators (TPE) </vt:lpstr>
      <vt:lpstr>Population-based Methods</vt:lpstr>
      <vt:lpstr>Evolutionary Strategies(ES)</vt:lpstr>
      <vt:lpstr>Outline</vt:lpstr>
      <vt:lpstr>Beyond Blackbox Hyperparameter Optimization</vt:lpstr>
      <vt:lpstr>Main Approaches Going Beyond Blackbox HPO</vt:lpstr>
      <vt:lpstr>Hyperparameter Gradient Descent</vt:lpstr>
      <vt:lpstr>Probabilistic Extrapolation of Learning Curves</vt:lpstr>
      <vt:lpstr>Multi-Fidelity Optimization</vt:lpstr>
      <vt:lpstr>Multi-fidelity Optimization</vt:lpstr>
      <vt:lpstr>Multi-fidelity Optimization</vt:lpstr>
      <vt:lpstr>PowerPoint Presentation</vt:lpstr>
      <vt:lpstr>PowerPoint Presentation</vt:lpstr>
      <vt:lpstr>Hyperband Algorithm</vt:lpstr>
      <vt:lpstr>BOHB: Bayesian Optimization &amp; Hyperband</vt:lpstr>
      <vt:lpstr>Hyperband vs. Random Search</vt:lpstr>
      <vt:lpstr>Bayesian Optimization vs Random Search</vt:lpstr>
      <vt:lpstr>Combining Bayesian Optimization &amp; Hyperband</vt:lpstr>
      <vt:lpstr>Almost Linear Speedups By Parallelization</vt:lpstr>
      <vt:lpstr>HPO for Practitioners: Which Tool to Use?</vt:lpstr>
      <vt:lpstr>Open-source AutoML Tools based on HPO</vt:lpstr>
      <vt:lpstr>AutoML: Democratization of Machine Learning</vt:lpstr>
      <vt:lpstr>Example Application: Robotic Object Handling</vt:lpstr>
      <vt:lpstr>Outline</vt:lpstr>
      <vt:lpstr>Basic Neural Architecture Search Spaces</vt:lpstr>
      <vt:lpstr>Cell Search Spaces</vt:lpstr>
      <vt:lpstr>Residual Networks (ResNets)</vt:lpstr>
      <vt:lpstr>Inception Networks</vt:lpstr>
      <vt:lpstr>NAS as Hyperparameter Optimization</vt:lpstr>
      <vt:lpstr>Outline</vt:lpstr>
      <vt:lpstr>Reinforcement Learning</vt:lpstr>
      <vt:lpstr>Evolution</vt:lpstr>
      <vt:lpstr>Regularized / Aging Evolution</vt:lpstr>
      <vt:lpstr>Genetic Algorithm</vt:lpstr>
      <vt:lpstr>Genetic Algorithm v.s. Evolution Strategy</vt:lpstr>
      <vt:lpstr>Genetic Algorithm v.s. Evolution Strategy</vt:lpstr>
      <vt:lpstr>Bayesian Optimization</vt:lpstr>
      <vt:lpstr>Outline</vt:lpstr>
      <vt:lpstr>Main approaches for making NAS efficient</vt:lpstr>
      <vt:lpstr>Network morphisms</vt:lpstr>
      <vt:lpstr>PowerPoint Presentation</vt:lpstr>
      <vt:lpstr>Weight Sharing &amp; One-shot Models</vt:lpstr>
      <vt:lpstr>Weight Sharing &amp; One-shot Models</vt:lpstr>
      <vt:lpstr>The idea is kind of similar to dropout</vt:lpstr>
      <vt:lpstr>Weight Sharing &amp; One-shot Models</vt:lpstr>
      <vt:lpstr>DARTS: Differentiable Neural Architecture Search</vt:lpstr>
      <vt:lpstr>Some Promising Work Under Review</vt:lpstr>
      <vt:lpstr>Remarks on Experimentation in NAS</vt:lpstr>
      <vt:lpstr>HPO and NAS Wrapup</vt:lpstr>
      <vt:lpstr>AutoML and Job Loss Through Automation</vt:lpstr>
      <vt:lpstr>AutoML: Further Benefits and Concerns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brox</dc:creator>
  <cp:revision>1</cp:revision>
  <dcterms:created xsi:type="dcterms:W3CDTF">2019-07-28T03:16:31Z</dcterms:created>
  <dcterms:modified xsi:type="dcterms:W3CDTF">2019-07-29T06:02:47Z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2018-12-03T00:00:00Z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2019-07-28T00:00:00Z</vt:filetime>
  </property>
</Properties>
</file>